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316" r:id="rId2"/>
    <p:sldId id="298" r:id="rId3"/>
    <p:sldId id="299" r:id="rId4"/>
    <p:sldId id="300" r:id="rId5"/>
    <p:sldId id="301" r:id="rId6"/>
    <p:sldId id="303" r:id="rId7"/>
    <p:sldId id="302" r:id="rId8"/>
    <p:sldId id="304" r:id="rId9"/>
    <p:sldId id="305" r:id="rId10"/>
    <p:sldId id="317" r:id="rId11"/>
    <p:sldId id="318" r:id="rId12"/>
    <p:sldId id="319" r:id="rId13"/>
    <p:sldId id="309" r:id="rId14"/>
    <p:sldId id="310" r:id="rId15"/>
    <p:sldId id="311" r:id="rId16"/>
    <p:sldId id="312" r:id="rId17"/>
    <p:sldId id="313" r:id="rId18"/>
    <p:sldId id="314" r:id="rId19"/>
    <p:sldId id="315" r:id="rId20"/>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96" autoAdjust="0"/>
    <p:restoredTop sz="94660"/>
  </p:normalViewPr>
  <p:slideViewPr>
    <p:cSldViewPr snapToGrid="0">
      <p:cViewPr varScale="1">
        <p:scale>
          <a:sx n="108" d="100"/>
          <a:sy n="108" d="100"/>
        </p:scale>
        <p:origin x="8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19D016B-E961-4F26-9032-7E0AA193CF94}" type="datetimeFigureOut">
              <a:rPr lang="sv-SE" smtClean="0"/>
              <a:t>2024-02-01</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0F8BFCC-022F-46C1-827E-78E67BBA2159}" type="slidenum">
              <a:rPr lang="sv-SE" smtClean="0"/>
              <a:t>‹#›</a:t>
            </a:fld>
            <a:endParaRPr lang="sv-SE"/>
          </a:p>
        </p:txBody>
      </p:sp>
    </p:spTree>
    <p:extLst>
      <p:ext uri="{BB962C8B-B14F-4D97-AF65-F5344CB8AC3E}">
        <p14:creationId xmlns:p14="http://schemas.microsoft.com/office/powerpoint/2010/main" val="286744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26C79C-FCBB-45FA-8916-589A487E66F0}" type="slidenum">
              <a:rPr lang="sv-SE" smtClean="0">
                <a:solidFill>
                  <a:prstClr val="black"/>
                </a:solidFill>
              </a:rPr>
              <a:pPr/>
              <a:t>13</a:t>
            </a:fld>
            <a:endParaRPr lang="sv-SE">
              <a:solidFill>
                <a:prstClr val="black"/>
              </a:solidFill>
            </a:endParaRPr>
          </a:p>
        </p:txBody>
      </p:sp>
    </p:spTree>
    <p:extLst>
      <p:ext uri="{BB962C8B-B14F-4D97-AF65-F5344CB8AC3E}">
        <p14:creationId xmlns:p14="http://schemas.microsoft.com/office/powerpoint/2010/main" val="42506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sv-SE"/>
              <a:t>Klicka här för att ändra format</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här för att ändra format på underrubrik i bakgrunden</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6FE0C12C-C38F-410A-AA8C-A4112031626B}" type="datetimeFigureOut">
              <a:rPr lang="sv-SE" smtClean="0"/>
              <a:t>2024-02-01</a:t>
            </a:fld>
            <a:endParaRPr lang="sv-SE"/>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sv-SE"/>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3B36330-D7B4-4ADC-9AB9-8397238DC4E4}" type="slidenum">
              <a:rPr lang="sv-SE" smtClean="0"/>
              <a:t>‹#›</a:t>
            </a:fld>
            <a:endParaRPr lang="sv-SE"/>
          </a:p>
        </p:txBody>
      </p:sp>
    </p:spTree>
    <p:extLst>
      <p:ext uri="{BB962C8B-B14F-4D97-AF65-F5344CB8AC3E}">
        <p14:creationId xmlns:p14="http://schemas.microsoft.com/office/powerpoint/2010/main" val="295112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6FE0C12C-C38F-410A-AA8C-A4112031626B}" type="datetimeFigureOut">
              <a:rPr lang="sv-SE" smtClean="0"/>
              <a:t>2024-02-01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2038194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6FE0C12C-C38F-410A-AA8C-A4112031626B}" type="datetimeFigureOut">
              <a:rPr lang="sv-SE" smtClean="0"/>
              <a:t>2024-02-01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4280711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6FE0C12C-C38F-410A-AA8C-A4112031626B}" type="datetimeFigureOut">
              <a:rPr lang="sv-SE" smtClean="0"/>
              <a:t>2024-02-01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182201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sv-SE"/>
              <a:t>Klicka här för att ändra format</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6FE0C12C-C38F-410A-AA8C-A4112031626B}" type="datetimeFigureOut">
              <a:rPr lang="sv-SE" smtClean="0"/>
              <a:t>2024-02-01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D3B36330-D7B4-4ADC-9AB9-8397238DC4E4}" type="slidenum">
              <a:rPr lang="sv-SE" smtClean="0"/>
              <a:t>‹#›</a:t>
            </a:fld>
            <a:endParaRPr lang="sv-SE"/>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2366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6FE0C12C-C38F-410A-AA8C-A4112031626B}" type="datetimeFigureOut">
              <a:rPr lang="sv-SE" smtClean="0"/>
              <a:t>2024-02-01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1023504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format</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6FE0C12C-C38F-410A-AA8C-A4112031626B}" type="datetimeFigureOut">
              <a:rPr lang="sv-SE" smtClean="0"/>
              <a:t>2024-02-01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690667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fld id="{6FE0C12C-C38F-410A-AA8C-A4112031626B}" type="datetimeFigureOut">
              <a:rPr lang="sv-SE" smtClean="0"/>
              <a:t>2024-02-01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13668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E0C12C-C38F-410A-AA8C-A4112031626B}" type="datetimeFigureOut">
              <a:rPr lang="sv-SE" smtClean="0"/>
              <a:t>2024-02-01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3685185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sv-SE"/>
              <a:t>Klicka här för att ändra format</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6FE0C12C-C38F-410A-AA8C-A4112031626B}" type="datetimeFigureOut">
              <a:rPr lang="sv-SE" smtClean="0"/>
              <a:t>2024-02-01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474384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6FE0C12C-C38F-410A-AA8C-A4112031626B}" type="datetimeFigureOut">
              <a:rPr lang="sv-SE" smtClean="0"/>
              <a:t>2024-02-01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D3B36330-D7B4-4ADC-9AB9-8397238DC4E4}" type="slidenum">
              <a:rPr lang="sv-SE" smtClean="0"/>
              <a:t>‹#›</a:t>
            </a:fld>
            <a:endParaRPr lang="sv-SE"/>
          </a:p>
        </p:txBody>
      </p:sp>
    </p:spTree>
    <p:extLst>
      <p:ext uri="{BB962C8B-B14F-4D97-AF65-F5344CB8AC3E}">
        <p14:creationId xmlns:p14="http://schemas.microsoft.com/office/powerpoint/2010/main" val="268855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6FE0C12C-C38F-410A-AA8C-A4112031626B}" type="datetimeFigureOut">
              <a:rPr lang="sv-SE" smtClean="0"/>
              <a:t>2024-02-01</a:t>
            </a:fld>
            <a:endParaRPr lang="sv-SE"/>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sv-SE"/>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D3B36330-D7B4-4ADC-9AB9-8397238DC4E4}" type="slidenum">
              <a:rPr lang="sv-SE" smtClean="0"/>
              <a:t>‹#›</a:t>
            </a:fld>
            <a:endParaRPr lang="sv-SE"/>
          </a:p>
        </p:txBody>
      </p:sp>
    </p:spTree>
    <p:extLst>
      <p:ext uri="{BB962C8B-B14F-4D97-AF65-F5344CB8AC3E}">
        <p14:creationId xmlns:p14="http://schemas.microsoft.com/office/powerpoint/2010/main" val="33802291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kr.se/download/18.4829a209177db4e31aa42f60/1615818274523/skl-sbar-arbetsblad-icke-akut-situation.pdf" TargetMode="External"/><Relationship Id="rId2" Type="http://schemas.openxmlformats.org/officeDocument/2006/relationships/hyperlink" Target="https://wp.lof.se/wp-content/uploads/SBAR-arbetsblad-akut-och-icke-akut.pdf"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lof.se/patientsakerhet/vara-projekt/sbar" TargetMode="External"/><Relationship Id="rId7" Type="http://schemas.openxmlformats.org/officeDocument/2006/relationships/image" Target="../media/image12.png"/><Relationship Id="rId2" Type="http://schemas.openxmlformats.org/officeDocument/2006/relationships/hyperlink" Target="http://www.samverkandesjukvard.se/" TargetMode="Externa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hyperlink" Target="https://www.vardhandboken.se/arbetssatt-och-ansvar/samverkan-och-kommunikation/teamarbete-och-kommunikation/situation-bakgrund-aktuell-bedomning-rekommendation---sbar/" TargetMode="External"/><Relationship Id="rId4" Type="http://schemas.openxmlformats.org/officeDocument/2006/relationships/hyperlink" Target="https://skr.se/halsasjukvard/patientsakerhet/sbarstruktureradkommunikation.748.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ebbutik.skl.se/internt/artiklar/0004/Bruksanvisning_SBAR.pdf?issuusl=ignore" TargetMode="Externa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542547" y="955086"/>
            <a:ext cx="11076828" cy="5902913"/>
          </a:xfrm>
        </p:spPr>
        <p:txBody>
          <a:bodyPr>
            <a:normAutofit fontScale="77500" lnSpcReduction="20000"/>
          </a:bodyPr>
          <a:lstStyle/>
          <a:p>
            <a:pPr marL="45720" indent="0">
              <a:buNone/>
            </a:pPr>
            <a:endParaRPr lang="sv-SE" dirty="0"/>
          </a:p>
          <a:p>
            <a:endParaRPr lang="sv-SE" sz="3100" b="1" dirty="0"/>
          </a:p>
          <a:p>
            <a:pPr marL="45720" indent="0">
              <a:lnSpc>
                <a:spcPct val="120000"/>
              </a:lnSpc>
              <a:buNone/>
            </a:pPr>
            <a:r>
              <a:rPr lang="sv-SE" sz="3400" b="1" dirty="0"/>
              <a:t>Vad roligt att du ska utbilda i SBAR – du gör ett viktigt jobb!</a:t>
            </a:r>
            <a:br>
              <a:rPr lang="sv-SE" sz="2900" dirty="0"/>
            </a:br>
            <a:r>
              <a:rPr lang="sv-SE" sz="2900" dirty="0"/>
              <a:t>Behovet att kommunicera strukturerat i vården med hjälp av SBAR gäller all vårdpersonal. Med en fastställd struktur för hur kommunikationen och informationsöverföringen ska gå till, minskar riskerna för att viktig information glöms bort eller missuppfattas</a:t>
            </a:r>
            <a:r>
              <a:rPr lang="sv-SE" sz="2600" dirty="0"/>
              <a:t>.</a:t>
            </a:r>
          </a:p>
          <a:p>
            <a:pPr marL="45720" indent="0">
              <a:buNone/>
            </a:pPr>
            <a:endParaRPr lang="sv-SE" sz="1600" dirty="0"/>
          </a:p>
          <a:p>
            <a:pPr>
              <a:lnSpc>
                <a:spcPct val="120000"/>
              </a:lnSpc>
            </a:pPr>
            <a:r>
              <a:rPr lang="sv-SE" sz="2600" dirty="0"/>
              <a:t>Presentationen börjar på nästa sida, i slutet finns fyra patientfall, avsätt ca 15 minuter i slutet av presentationen till att träna med hjälp av SBAR-arbetsblad som finns att skriva ut på SKR:s webb. Dela in deltagarna i grupper om 3, en rapporterar, en tar emot rapport och antecknar på arbetsbladet, och en observerar och ger kommentarer. Efter övningen utvärderas rapporten med hjälp av diskussionsfrågorna på näst sista sidan i presentationen. </a:t>
            </a:r>
            <a:endParaRPr lang="sv-SE" sz="2800" dirty="0"/>
          </a:p>
          <a:p>
            <a:pPr marL="274320" lvl="1" indent="0">
              <a:lnSpc>
                <a:spcPct val="120000"/>
              </a:lnSpc>
              <a:buNone/>
            </a:pPr>
            <a:r>
              <a:rPr lang="sv-SE" sz="2600" dirty="0"/>
              <a:t>Länkar för att skriva ut </a:t>
            </a:r>
            <a:r>
              <a:rPr lang="sv-SE" sz="2600" dirty="0" err="1"/>
              <a:t>LÖF:s</a:t>
            </a:r>
            <a:r>
              <a:rPr lang="sv-SE" sz="2600" dirty="0"/>
              <a:t> arbetsblad för praktisk övning:</a:t>
            </a:r>
          </a:p>
          <a:p>
            <a:pPr marL="274320" lvl="1" indent="0">
              <a:buNone/>
            </a:pPr>
            <a:r>
              <a:rPr lang="sv-SE" sz="2600" dirty="0">
                <a:solidFill>
                  <a:schemeClr val="accent4"/>
                </a:solidFill>
                <a:hlinkClick r:id="rId2"/>
              </a:rPr>
              <a:t>Icke akut </a:t>
            </a:r>
            <a:r>
              <a:rPr lang="sv-SE" sz="2600" u="sng" dirty="0">
                <a:solidFill>
                  <a:schemeClr val="accent3"/>
                </a:solidFill>
                <a:hlinkClick r:id="rId2"/>
              </a:rPr>
              <a:t>situation/Akut situation – Arbetsblad </a:t>
            </a:r>
            <a:r>
              <a:rPr lang="sv-SE" sz="2600" dirty="0">
                <a:solidFill>
                  <a:schemeClr val="accent4"/>
                </a:solidFill>
                <a:hlinkClick r:id="rId2"/>
              </a:rPr>
              <a:t>från LÖF</a:t>
            </a:r>
            <a:endParaRPr lang="sv-SE" sz="2600" dirty="0">
              <a:solidFill>
                <a:schemeClr val="accent4"/>
              </a:solidFill>
              <a:hlinkClick r:id="rId3"/>
            </a:endParaRPr>
          </a:p>
          <a:p>
            <a:pPr marL="274320" lvl="1" indent="0">
              <a:buNone/>
            </a:pPr>
            <a:r>
              <a:rPr lang="sv-SE" sz="2600" dirty="0">
                <a:solidFill>
                  <a:schemeClr val="accent4"/>
                </a:solidFill>
                <a:hlinkClick r:id="rId3"/>
              </a:rPr>
              <a:t> </a:t>
            </a:r>
            <a:endParaRPr lang="sv-SE" sz="2600" dirty="0">
              <a:solidFill>
                <a:schemeClr val="accent4"/>
              </a:solidFill>
            </a:endParaRPr>
          </a:p>
          <a:p>
            <a:pPr marL="274320" lvl="1" indent="0">
              <a:buNone/>
            </a:pPr>
            <a:endParaRPr lang="sv-SE" sz="2800" dirty="0">
              <a:solidFill>
                <a:schemeClr val="accent4"/>
              </a:solidFill>
            </a:endParaRPr>
          </a:p>
          <a:p>
            <a:endParaRPr lang="sv-SE" sz="2800" dirty="0"/>
          </a:p>
          <a:p>
            <a:endParaRPr lang="sv-SE" sz="2800" dirty="0"/>
          </a:p>
        </p:txBody>
      </p:sp>
      <p:sp>
        <p:nvSpPr>
          <p:cNvPr id="6" name="Rundad rektangulär 5"/>
          <p:cNvSpPr/>
          <p:nvPr/>
        </p:nvSpPr>
        <p:spPr>
          <a:xfrm>
            <a:off x="474453" y="606228"/>
            <a:ext cx="11144922" cy="697719"/>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4800" dirty="0">
                <a:solidFill>
                  <a:srgbClr val="FFFFFF"/>
                </a:solidFill>
              </a:rPr>
              <a:t>Instruktion till </a:t>
            </a:r>
            <a:r>
              <a:rPr lang="sv-SE" sz="4800">
                <a:solidFill>
                  <a:srgbClr val="FFFFFF"/>
                </a:solidFill>
              </a:rPr>
              <a:t>denna presentation</a:t>
            </a:r>
            <a:endParaRPr lang="sv-SE" sz="4800" dirty="0">
              <a:solidFill>
                <a:srgbClr val="FFFFFF"/>
              </a:solidFill>
            </a:endParaRPr>
          </a:p>
        </p:txBody>
      </p:sp>
    </p:spTree>
    <p:extLst>
      <p:ext uri="{BB962C8B-B14F-4D97-AF65-F5344CB8AC3E}">
        <p14:creationId xmlns:p14="http://schemas.microsoft.com/office/powerpoint/2010/main" val="2889219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908862" y="2751549"/>
            <a:ext cx="6689786" cy="4038600"/>
          </a:xfrm>
        </p:spPr>
        <p:txBody>
          <a:bodyPr>
            <a:noAutofit/>
          </a:bodyPr>
          <a:lstStyle/>
          <a:p>
            <a:pPr marL="45720" indent="0">
              <a:buNone/>
            </a:pPr>
            <a:r>
              <a:rPr lang="sv-SE" sz="2600" dirty="0"/>
              <a:t>• Använd ett ”direkt” språk till exempel: akut, tre gånger om dagen i fem dagar, omedelbart, </a:t>
            </a:r>
            <a:br>
              <a:rPr lang="sv-SE" sz="2600" dirty="0"/>
            </a:br>
            <a:r>
              <a:rPr lang="sv-SE" sz="2600" dirty="0"/>
              <a:t>ny provtagning om fem dagar.</a:t>
            </a:r>
          </a:p>
          <a:p>
            <a:pPr marL="45720" indent="0">
              <a:buNone/>
            </a:pPr>
            <a:endParaRPr lang="sv-SE" sz="1000" dirty="0"/>
          </a:p>
          <a:p>
            <a:pPr marL="45720" indent="0">
              <a:buNone/>
            </a:pPr>
            <a:r>
              <a:rPr lang="sv-SE" sz="2600" dirty="0"/>
              <a:t>• Ge mottagaren möjlighet att ställa frågor.</a:t>
            </a:r>
          </a:p>
          <a:p>
            <a:pPr marL="45720" indent="0">
              <a:buNone/>
            </a:pPr>
            <a:endParaRPr lang="sv-SE" sz="1000" dirty="0"/>
          </a:p>
          <a:p>
            <a:pPr marL="45720" indent="0">
              <a:buNone/>
            </a:pPr>
            <a:r>
              <a:rPr lang="sv-SE" sz="2600" dirty="0"/>
              <a:t>• Kontrollera att mottagaren har uppfattat dig rätt.</a:t>
            </a:r>
          </a:p>
        </p:txBody>
      </p:sp>
      <p:sp>
        <p:nvSpPr>
          <p:cNvPr id="4" name="Rundad rektangulär 3"/>
          <p:cNvSpPr/>
          <p:nvPr/>
        </p:nvSpPr>
        <p:spPr>
          <a:xfrm>
            <a:off x="657473" y="463845"/>
            <a:ext cx="7192565" cy="1330449"/>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Tips till </a:t>
            </a:r>
            <a:r>
              <a:rPr lang="sv-SE" sz="5400" i="1" dirty="0">
                <a:solidFill>
                  <a:srgbClr val="FFFFFF"/>
                </a:solidFill>
              </a:rPr>
              <a:t>sändaren</a:t>
            </a:r>
          </a:p>
        </p:txBody>
      </p:sp>
      <p:pic>
        <p:nvPicPr>
          <p:cNvPr id="6" name="Bildobjekt 5"/>
          <p:cNvPicPr>
            <a:picLocks noChangeAspect="1"/>
          </p:cNvPicPr>
          <p:nvPr/>
        </p:nvPicPr>
        <p:blipFill rotWithShape="1">
          <a:blip r:embed="rId2" cstate="print">
            <a:extLst>
              <a:ext uri="{28A0092B-C50C-407E-A947-70E740481C1C}">
                <a14:useLocalDpi xmlns:a14="http://schemas.microsoft.com/office/drawing/2010/main" val="0"/>
              </a:ext>
            </a:extLst>
          </a:blip>
          <a:srcRect t="9815" r="4810" b="7408"/>
          <a:stretch/>
        </p:blipFill>
        <p:spPr>
          <a:xfrm>
            <a:off x="8526311" y="3692104"/>
            <a:ext cx="3235224" cy="2813373"/>
          </a:xfrm>
          <a:prstGeom prst="rect">
            <a:avLst/>
          </a:prstGeom>
        </p:spPr>
      </p:pic>
    </p:spTree>
    <p:extLst>
      <p:ext uri="{BB962C8B-B14F-4D97-AF65-F5344CB8AC3E}">
        <p14:creationId xmlns:p14="http://schemas.microsoft.com/office/powerpoint/2010/main" val="19822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513424" y="2441275"/>
            <a:ext cx="7090512" cy="4080295"/>
          </a:xfrm>
        </p:spPr>
        <p:txBody>
          <a:bodyPr>
            <a:normAutofit fontScale="92500" lnSpcReduction="10000"/>
          </a:bodyPr>
          <a:lstStyle/>
          <a:p>
            <a:pPr marL="45720" indent="0">
              <a:buNone/>
            </a:pPr>
            <a:r>
              <a:rPr lang="sv-SE" sz="2800" i="1" dirty="0"/>
              <a:t>Tänk på mottagaren….</a:t>
            </a:r>
          </a:p>
          <a:p>
            <a:r>
              <a:rPr lang="sv-SE" sz="2800" dirty="0"/>
              <a:t>Du kanske ringer någon som är upptagen med annat.</a:t>
            </a:r>
            <a:br>
              <a:rPr lang="sv-SE" sz="2800" dirty="0"/>
            </a:br>
            <a:endParaRPr lang="sv-SE" sz="2800" dirty="0"/>
          </a:p>
          <a:p>
            <a:r>
              <a:rPr lang="sv-SE" sz="2800" dirty="0"/>
              <a:t>Du har några få sekunder på dig att fånga mottagarens intresse. Slösa inte bort tiden på ovidkommande saker.</a:t>
            </a:r>
            <a:br>
              <a:rPr lang="sv-SE" sz="2800" dirty="0"/>
            </a:br>
            <a:endParaRPr lang="sv-SE" sz="2800" dirty="0"/>
          </a:p>
          <a:p>
            <a:r>
              <a:rPr lang="sv-SE" sz="2800" dirty="0"/>
              <a:t> Var tydlig och försäkra dig om att mottagaren har förstått.</a:t>
            </a:r>
          </a:p>
        </p:txBody>
      </p:sp>
      <p:pic>
        <p:nvPicPr>
          <p:cNvPr id="2" name="Bildobjekt 1"/>
          <p:cNvPicPr>
            <a:picLocks noChangeAspect="1"/>
          </p:cNvPicPr>
          <p:nvPr/>
        </p:nvPicPr>
        <p:blipFill rotWithShape="1">
          <a:blip r:embed="rId2" cstate="print">
            <a:extLst>
              <a:ext uri="{28A0092B-C50C-407E-A947-70E740481C1C}">
                <a14:useLocalDpi xmlns:a14="http://schemas.microsoft.com/office/drawing/2010/main" val="0"/>
              </a:ext>
            </a:extLst>
          </a:blip>
          <a:srcRect l="19339" r="19641"/>
          <a:stretch/>
        </p:blipFill>
        <p:spPr>
          <a:xfrm>
            <a:off x="8531441" y="845608"/>
            <a:ext cx="3151574" cy="5164816"/>
          </a:xfrm>
          <a:prstGeom prst="rect">
            <a:avLst/>
          </a:prstGeom>
        </p:spPr>
      </p:pic>
      <p:sp>
        <p:nvSpPr>
          <p:cNvPr id="6" name="Rundad rektangulär 5"/>
          <p:cNvSpPr/>
          <p:nvPr/>
        </p:nvSpPr>
        <p:spPr>
          <a:xfrm>
            <a:off x="657473" y="463845"/>
            <a:ext cx="7192565" cy="1330449"/>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Tips till </a:t>
            </a:r>
            <a:r>
              <a:rPr lang="sv-SE" sz="5400" i="1" dirty="0">
                <a:solidFill>
                  <a:srgbClr val="FFFFFF"/>
                </a:solidFill>
              </a:rPr>
              <a:t>sändaren</a:t>
            </a:r>
          </a:p>
        </p:txBody>
      </p:sp>
    </p:spTree>
    <p:extLst>
      <p:ext uri="{BB962C8B-B14F-4D97-AF65-F5344CB8AC3E}">
        <p14:creationId xmlns:p14="http://schemas.microsoft.com/office/powerpoint/2010/main" val="3195995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839852" y="2928739"/>
            <a:ext cx="6137694" cy="4038600"/>
          </a:xfrm>
        </p:spPr>
        <p:txBody>
          <a:bodyPr>
            <a:normAutofit/>
          </a:bodyPr>
          <a:lstStyle/>
          <a:p>
            <a:pPr marL="45720" indent="0">
              <a:buNone/>
            </a:pPr>
            <a:r>
              <a:rPr lang="sv-SE" sz="2600" dirty="0"/>
              <a:t>• Lyssna aktivt och avbryt inte sändaren under rapporteringen.</a:t>
            </a:r>
            <a:br>
              <a:rPr lang="sv-SE" sz="2600" dirty="0"/>
            </a:br>
            <a:endParaRPr lang="sv-SE" sz="2600" dirty="0"/>
          </a:p>
          <a:p>
            <a:pPr marL="45720" indent="0">
              <a:buNone/>
            </a:pPr>
            <a:r>
              <a:rPr lang="sv-SE" sz="2600" dirty="0"/>
              <a:t>• Efter rapporten, ställ frågor om det är något du inte uppfattat eller undrar över.</a:t>
            </a:r>
          </a:p>
        </p:txBody>
      </p:sp>
      <p:sp>
        <p:nvSpPr>
          <p:cNvPr id="5" name="Rundad rektangulär 4"/>
          <p:cNvSpPr/>
          <p:nvPr/>
        </p:nvSpPr>
        <p:spPr>
          <a:xfrm>
            <a:off x="407307" y="417119"/>
            <a:ext cx="7002784" cy="1339076"/>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Tips till </a:t>
            </a:r>
            <a:r>
              <a:rPr lang="sv-SE" sz="5400" i="1" dirty="0">
                <a:solidFill>
                  <a:srgbClr val="FFFFFF"/>
                </a:solidFill>
              </a:rPr>
              <a:t>mottagaren</a:t>
            </a:r>
          </a:p>
        </p:txBody>
      </p:sp>
      <p:pic>
        <p:nvPicPr>
          <p:cNvPr id="7" name="Bildobjekt 6"/>
          <p:cNvPicPr>
            <a:picLocks noChangeAspect="1"/>
          </p:cNvPicPr>
          <p:nvPr/>
        </p:nvPicPr>
        <p:blipFill rotWithShape="1">
          <a:blip r:embed="rId2" cstate="print">
            <a:extLst>
              <a:ext uri="{28A0092B-C50C-407E-A947-70E740481C1C}">
                <a14:useLocalDpi xmlns:a14="http://schemas.microsoft.com/office/drawing/2010/main" val="0"/>
              </a:ext>
            </a:extLst>
          </a:blip>
          <a:srcRect t="9815" r="4810" b="7408"/>
          <a:stretch/>
        </p:blipFill>
        <p:spPr>
          <a:xfrm>
            <a:off x="8505645" y="3701153"/>
            <a:ext cx="2867701" cy="2493773"/>
          </a:xfrm>
          <a:prstGeom prst="rect">
            <a:avLst/>
          </a:prstGeom>
        </p:spPr>
      </p:pic>
    </p:spTree>
    <p:extLst>
      <p:ext uri="{BB962C8B-B14F-4D97-AF65-F5344CB8AC3E}">
        <p14:creationId xmlns:p14="http://schemas.microsoft.com/office/powerpoint/2010/main" val="2015566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8077685" y="1062356"/>
            <a:ext cx="3558284" cy="1107996"/>
          </a:xfrm>
          <a:prstGeom prst="wedgeRectCallout">
            <a:avLst>
              <a:gd name="adj1" fmla="val -145921"/>
              <a:gd name="adj2" fmla="val 79319"/>
            </a:avLst>
          </a:prstGeom>
          <a:solidFill>
            <a:schemeClr val="accent1">
              <a:lumMod val="20000"/>
              <a:lumOff val="80000"/>
            </a:schemeClr>
          </a:solidFill>
          <a:ln>
            <a:solidFill>
              <a:schemeClr val="tx1"/>
            </a:solidFill>
          </a:ln>
        </p:spPr>
        <p:txBody>
          <a:bodyPr wrap="square" rtlCol="0">
            <a:spAutoFit/>
          </a:bodyPr>
          <a:lstStyle/>
          <a:p>
            <a:endParaRPr lang="sv-SE" sz="1100" dirty="0">
              <a:solidFill>
                <a:srgbClr val="000000"/>
              </a:solidFill>
            </a:endParaRPr>
          </a:p>
          <a:p>
            <a:r>
              <a:rPr lang="sv-SE" sz="1100" dirty="0">
                <a:solidFill>
                  <a:srgbClr val="000000"/>
                </a:solidFill>
              </a:rPr>
              <a:t>Jag heter Anna Andersson , är sjuksköterska och ringer från kirurgavdelning 2 angående Elsa Stark, som är 82 år personnr </a:t>
            </a:r>
            <a:r>
              <a:rPr lang="sv-SE" sz="1100" dirty="0" err="1">
                <a:solidFill>
                  <a:srgbClr val="000000"/>
                </a:solidFill>
              </a:rPr>
              <a:t>xxxxxxx-xxxx</a:t>
            </a:r>
            <a:r>
              <a:rPr lang="sv-SE" sz="1100" dirty="0">
                <a:solidFill>
                  <a:srgbClr val="000000"/>
                </a:solidFill>
              </a:rPr>
              <a:t>. Hon har fått 39° feber och är allmänpåverkad.</a:t>
            </a:r>
          </a:p>
          <a:p>
            <a:endParaRPr lang="sv-SE" sz="1100" dirty="0">
              <a:solidFill>
                <a:srgbClr val="002060"/>
              </a:solidFill>
            </a:endParaRPr>
          </a:p>
        </p:txBody>
      </p:sp>
      <p:sp>
        <p:nvSpPr>
          <p:cNvPr id="6" name="textruta 5"/>
          <p:cNvSpPr txBox="1"/>
          <p:nvPr/>
        </p:nvSpPr>
        <p:spPr>
          <a:xfrm>
            <a:off x="8010414" y="2427748"/>
            <a:ext cx="3575217" cy="1107996"/>
          </a:xfrm>
          <a:prstGeom prst="wedgeRectCallout">
            <a:avLst>
              <a:gd name="adj1" fmla="val -142593"/>
              <a:gd name="adj2" fmla="val 24466"/>
            </a:avLst>
          </a:prstGeom>
          <a:solidFill>
            <a:schemeClr val="accent1">
              <a:lumMod val="20000"/>
              <a:lumOff val="80000"/>
            </a:schemeClr>
          </a:solidFill>
          <a:ln>
            <a:solidFill>
              <a:schemeClr val="tx1"/>
            </a:solidFill>
          </a:ln>
        </p:spPr>
        <p:txBody>
          <a:bodyPr wrap="square" rtlCol="0">
            <a:spAutoFit/>
          </a:bodyPr>
          <a:lstStyle/>
          <a:p>
            <a:endParaRPr lang="sv-SE" sz="1100" dirty="0">
              <a:solidFill>
                <a:srgbClr val="000000"/>
              </a:solidFill>
            </a:endParaRPr>
          </a:p>
          <a:p>
            <a:r>
              <a:rPr lang="sv-SE" sz="1100" dirty="0">
                <a:solidFill>
                  <a:srgbClr val="000000"/>
                </a:solidFill>
              </a:rPr>
              <a:t>Elsa är tidigare frisk, opererades i förrgår för gallsten. Postoperativa förloppet har varit helt normalt och hon har ätit och druckit samt varit på toaletten. För en timme sedan började hon frysa och hade då feber.</a:t>
            </a:r>
          </a:p>
          <a:p>
            <a:endParaRPr lang="sv-SE" sz="1100" dirty="0">
              <a:solidFill>
                <a:srgbClr val="002060"/>
              </a:solidFill>
            </a:endParaRPr>
          </a:p>
        </p:txBody>
      </p:sp>
      <p:sp>
        <p:nvSpPr>
          <p:cNvPr id="7" name="textruta 6"/>
          <p:cNvSpPr txBox="1"/>
          <p:nvPr/>
        </p:nvSpPr>
        <p:spPr>
          <a:xfrm>
            <a:off x="8077686" y="3693803"/>
            <a:ext cx="3558283" cy="1107996"/>
          </a:xfrm>
          <a:prstGeom prst="wedgeRectCallout">
            <a:avLst>
              <a:gd name="adj1" fmla="val -146822"/>
              <a:gd name="adj2" fmla="val 326"/>
            </a:avLst>
          </a:prstGeom>
          <a:solidFill>
            <a:schemeClr val="accent1">
              <a:lumMod val="20000"/>
              <a:lumOff val="80000"/>
            </a:schemeClr>
          </a:solidFill>
          <a:ln>
            <a:solidFill>
              <a:schemeClr val="tx1"/>
            </a:solidFill>
          </a:ln>
        </p:spPr>
        <p:txBody>
          <a:bodyPr wrap="square" rtlCol="0">
            <a:spAutoFit/>
          </a:bodyPr>
          <a:lstStyle/>
          <a:p>
            <a:endParaRPr lang="sv-SE" sz="1100" dirty="0">
              <a:solidFill>
                <a:srgbClr val="000000"/>
              </a:solidFill>
            </a:endParaRPr>
          </a:p>
          <a:p>
            <a:r>
              <a:rPr lang="sv-SE" sz="1100" dirty="0">
                <a:solidFill>
                  <a:srgbClr val="000000"/>
                </a:solidFill>
              </a:rPr>
              <a:t>Elsa är nu </a:t>
            </a:r>
            <a:r>
              <a:rPr lang="sv-SE" sz="1100" dirty="0" err="1">
                <a:solidFill>
                  <a:srgbClr val="000000"/>
                </a:solidFill>
              </a:rPr>
              <a:t>snabbandad</a:t>
            </a:r>
            <a:r>
              <a:rPr lang="sv-SE" sz="1100" dirty="0">
                <a:solidFill>
                  <a:srgbClr val="000000"/>
                </a:solidFill>
              </a:rPr>
              <a:t> med en andningsfrekvens på 29/min och </a:t>
            </a:r>
            <a:r>
              <a:rPr lang="sv-SE" sz="1100" dirty="0" err="1">
                <a:solidFill>
                  <a:srgbClr val="000000"/>
                </a:solidFill>
              </a:rPr>
              <a:t>saturation</a:t>
            </a:r>
            <a:r>
              <a:rPr lang="sv-SE" sz="1100" dirty="0">
                <a:solidFill>
                  <a:srgbClr val="000000"/>
                </a:solidFill>
              </a:rPr>
              <a:t> på 89 %. Pulsen är 105 och blodtrycket 90/50. Buken är mjuk men hon klagar på magont. Jag tror att hon har en början till sepsis!</a:t>
            </a:r>
          </a:p>
          <a:p>
            <a:endParaRPr lang="sv-SE" sz="1100" dirty="0">
              <a:solidFill>
                <a:srgbClr val="002060"/>
              </a:solidFill>
            </a:endParaRPr>
          </a:p>
        </p:txBody>
      </p:sp>
      <p:sp>
        <p:nvSpPr>
          <p:cNvPr id="8" name="textruta 7"/>
          <p:cNvSpPr txBox="1"/>
          <p:nvPr/>
        </p:nvSpPr>
        <p:spPr>
          <a:xfrm>
            <a:off x="8027349" y="5117917"/>
            <a:ext cx="3558282" cy="1277273"/>
          </a:xfrm>
          <a:prstGeom prst="wedgeRectCallout">
            <a:avLst>
              <a:gd name="adj1" fmla="val -145693"/>
              <a:gd name="adj2" fmla="val -37004"/>
            </a:avLst>
          </a:prstGeom>
          <a:solidFill>
            <a:schemeClr val="accent1">
              <a:lumMod val="20000"/>
              <a:lumOff val="80000"/>
            </a:schemeClr>
          </a:solidFill>
          <a:ln>
            <a:solidFill>
              <a:schemeClr val="tx1"/>
            </a:solidFill>
          </a:ln>
        </p:spPr>
        <p:txBody>
          <a:bodyPr wrap="square" rtlCol="0">
            <a:spAutoFit/>
          </a:bodyPr>
          <a:lstStyle/>
          <a:p>
            <a:endParaRPr lang="sv-SE" sz="1100" dirty="0">
              <a:solidFill>
                <a:srgbClr val="000000"/>
              </a:solidFill>
            </a:endParaRPr>
          </a:p>
          <a:p>
            <a:r>
              <a:rPr lang="sv-SE" sz="1100" dirty="0">
                <a:solidFill>
                  <a:srgbClr val="000000"/>
                </a:solidFill>
              </a:rPr>
              <a:t>Jag vill att du kommer hit nu och undersöker patienten.</a:t>
            </a:r>
          </a:p>
          <a:p>
            <a:r>
              <a:rPr lang="sv-SE" sz="1100" dirty="0">
                <a:solidFill>
                  <a:srgbClr val="000000"/>
                </a:solidFill>
              </a:rPr>
              <a:t>Behöver du veta något mer? </a:t>
            </a:r>
          </a:p>
          <a:p>
            <a:endParaRPr lang="sv-SE" sz="1100" dirty="0">
              <a:solidFill>
                <a:srgbClr val="000000"/>
              </a:solidFill>
            </a:endParaRPr>
          </a:p>
          <a:p>
            <a:r>
              <a:rPr lang="sv-SE" sz="1100" b="1" dirty="0">
                <a:solidFill>
                  <a:srgbClr val="000000"/>
                </a:solidFill>
              </a:rPr>
              <a:t>Kvittering av mottagaren: </a:t>
            </a:r>
            <a:br>
              <a:rPr lang="sv-SE" sz="1100" dirty="0">
                <a:solidFill>
                  <a:srgbClr val="000000"/>
                </a:solidFill>
              </a:rPr>
            </a:br>
            <a:r>
              <a:rPr lang="sv-SE" sz="1100" dirty="0">
                <a:solidFill>
                  <a:srgbClr val="000000"/>
                </a:solidFill>
              </a:rPr>
              <a:t>Nej, jag är där om högst fem minuter.</a:t>
            </a:r>
          </a:p>
          <a:p>
            <a:endParaRPr lang="sv-SE" sz="1100" dirty="0">
              <a:solidFill>
                <a:srgbClr val="002060"/>
              </a:solidFill>
            </a:endParaRPr>
          </a:p>
        </p:txBody>
      </p:sp>
      <p:sp>
        <p:nvSpPr>
          <p:cNvPr id="10" name="Rundad rektangulär 9"/>
          <p:cNvSpPr/>
          <p:nvPr/>
        </p:nvSpPr>
        <p:spPr>
          <a:xfrm>
            <a:off x="444328" y="493498"/>
            <a:ext cx="7228704" cy="754277"/>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Exempel</a:t>
            </a: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7651" y="1837426"/>
            <a:ext cx="2525993" cy="4415483"/>
          </a:xfrm>
          <a:prstGeom prst="rect">
            <a:avLst/>
          </a:prstGeom>
          <a:ln>
            <a:solidFill>
              <a:schemeClr val="tx1"/>
            </a:solidFill>
          </a:ln>
        </p:spPr>
      </p:pic>
    </p:spTree>
    <p:extLst>
      <p:ext uri="{BB962C8B-B14F-4D97-AF65-F5344CB8AC3E}">
        <p14:creationId xmlns:p14="http://schemas.microsoft.com/office/powerpoint/2010/main" val="4156210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403498" y="1212113"/>
            <a:ext cx="7868093" cy="5050464"/>
          </a:xfrm>
        </p:spPr>
        <p:txBody>
          <a:bodyPr>
            <a:normAutofit/>
          </a:bodyPr>
          <a:lstStyle/>
          <a:p>
            <a:pPr marL="0" indent="0">
              <a:buNone/>
            </a:pPr>
            <a:r>
              <a:rPr lang="sv-SE" sz="1600" dirty="0">
                <a:latin typeface="+mj-lt"/>
              </a:rPr>
              <a:t>Du är sjuksköterska i hemsjukvården. Hemtjänsten ringer dig för att berätta att en av dina patienter inte mår bra; han har det jobbigt med andningen. Patienten heter August Augustsson och är född 19320101-5510. Du kommer fram till Augusts bostad klockan 14.00. August bor ensam, förutom sina två katter, i en röd liten stuga ute på landet. August har hjärtsvikt, förmaksflimmer och KOL. För 30 år sedan opererade han bort blindtarmen. August uppger att han dagligen tar medicinerna </a:t>
            </a:r>
            <a:r>
              <a:rPr lang="sv-SE" sz="1600" dirty="0" err="1">
                <a:latin typeface="+mj-lt"/>
              </a:rPr>
              <a:t>Waran</a:t>
            </a:r>
            <a:r>
              <a:rPr lang="sv-SE" sz="1600" dirty="0">
                <a:latin typeface="+mj-lt"/>
              </a:rPr>
              <a:t>, </a:t>
            </a:r>
            <a:r>
              <a:rPr lang="sv-SE" sz="1600" dirty="0" err="1">
                <a:latin typeface="+mj-lt"/>
              </a:rPr>
              <a:t>Metoprolol</a:t>
            </a:r>
            <a:r>
              <a:rPr lang="sv-SE" sz="1600" dirty="0">
                <a:latin typeface="+mj-lt"/>
              </a:rPr>
              <a:t>, </a:t>
            </a:r>
            <a:r>
              <a:rPr lang="sv-SE" sz="1600" dirty="0" err="1">
                <a:latin typeface="+mj-lt"/>
              </a:rPr>
              <a:t>Enalapril</a:t>
            </a:r>
            <a:r>
              <a:rPr lang="sv-SE" sz="1600" dirty="0">
                <a:latin typeface="+mj-lt"/>
              </a:rPr>
              <a:t>, </a:t>
            </a:r>
            <a:r>
              <a:rPr lang="sv-SE" sz="1600" dirty="0" err="1">
                <a:latin typeface="+mj-lt"/>
              </a:rPr>
              <a:t>Spironolakton</a:t>
            </a:r>
            <a:r>
              <a:rPr lang="sv-SE" sz="1600" dirty="0">
                <a:latin typeface="+mj-lt"/>
              </a:rPr>
              <a:t> och </a:t>
            </a:r>
            <a:r>
              <a:rPr lang="sv-SE" sz="1600" dirty="0" err="1">
                <a:latin typeface="+mj-lt"/>
              </a:rPr>
              <a:t>Spiriva</a:t>
            </a:r>
            <a:r>
              <a:rPr lang="sv-SE" sz="1600" dirty="0">
                <a:latin typeface="+mj-lt"/>
              </a:rPr>
              <a:t>, samt vid behov även </a:t>
            </a:r>
            <a:r>
              <a:rPr lang="sv-SE" sz="1600" dirty="0" err="1">
                <a:latin typeface="+mj-lt"/>
              </a:rPr>
              <a:t>Furix</a:t>
            </a:r>
            <a:r>
              <a:rPr lang="sv-SE" sz="1600" dirty="0">
                <a:latin typeface="+mj-lt"/>
              </a:rPr>
              <a:t>. Senaste halvåret har August haft problem med förstoppning till och från. August är allergisk mot penicillin, han har ingen känd smitta. </a:t>
            </a:r>
          </a:p>
          <a:p>
            <a:pPr marL="0" indent="0">
              <a:buNone/>
            </a:pPr>
            <a:r>
              <a:rPr lang="sv-SE" sz="1600" dirty="0">
                <a:latin typeface="+mj-lt"/>
              </a:rPr>
              <a:t>När du kommer in till August  sitter han vid köksbordet och har tungt att andas, han ser blek ut. August uppger att han har haft svårt med andningen sedan igår kväll och han har inte orkat ta alla sina mediciner. Men han har tagit sin dagliga vattendrivande medicin i alla fall. Han är trög i magen också, har inte haft avföring på några dagar. Du hör att August andning är obstruktiv och andningsfrekvensen ser snabb ut. August verkar inte riktigt orka tala hela meningar. </a:t>
            </a:r>
          </a:p>
          <a:p>
            <a:pPr marL="0" indent="0">
              <a:buNone/>
            </a:pPr>
            <a:r>
              <a:rPr lang="sv-SE" sz="1600" dirty="0">
                <a:latin typeface="+mj-lt"/>
              </a:rPr>
              <a:t>Samtidigt som du pratar med August börjar du kontrollera hans vitala parametrar: </a:t>
            </a:r>
            <a:br>
              <a:rPr lang="sv-SE" sz="1600" dirty="0">
                <a:latin typeface="+mj-lt"/>
              </a:rPr>
            </a:br>
            <a:r>
              <a:rPr lang="sv-SE" sz="1600" dirty="0">
                <a:latin typeface="+mj-lt"/>
              </a:rPr>
              <a:t>AF 34, Puls 120, POX 64 %, BT 80/? </a:t>
            </a:r>
            <a:r>
              <a:rPr lang="sv-SE" sz="1600" dirty="0" err="1">
                <a:latin typeface="+mj-lt"/>
              </a:rPr>
              <a:t>mmHg</a:t>
            </a:r>
            <a:r>
              <a:rPr lang="sv-SE" sz="1600" dirty="0">
                <a:latin typeface="+mj-lt"/>
              </a:rPr>
              <a:t> (</a:t>
            </a:r>
            <a:r>
              <a:rPr lang="sv-SE" sz="1600" dirty="0" err="1">
                <a:latin typeface="+mj-lt"/>
              </a:rPr>
              <a:t>palpatoriskt</a:t>
            </a:r>
            <a:r>
              <a:rPr lang="sv-SE" sz="1600" dirty="0">
                <a:latin typeface="+mj-lt"/>
              </a:rPr>
              <a:t>), temp 37.2.</a:t>
            </a:r>
          </a:p>
          <a:p>
            <a:pPr marL="0" indent="0">
              <a:buNone/>
            </a:pPr>
            <a:r>
              <a:rPr lang="sv-SE" sz="1600" dirty="0">
                <a:latin typeface="+mj-lt"/>
              </a:rPr>
              <a:t>Du ringer 112 och en ambulans finns nära. Du har precis hunnit sätta en PVK när ambulansen kommer till platsen. </a:t>
            </a:r>
            <a:br>
              <a:rPr lang="sv-SE" sz="1600" dirty="0">
                <a:latin typeface="+mj-lt"/>
              </a:rPr>
            </a:br>
            <a:r>
              <a:rPr lang="sv-SE" sz="1600" dirty="0">
                <a:latin typeface="+mj-lt"/>
              </a:rPr>
              <a:t>Nu ger du muntlig rapport enligt </a:t>
            </a:r>
            <a:r>
              <a:rPr lang="sv-SE" sz="1600" b="1" dirty="0">
                <a:latin typeface="+mj-lt"/>
              </a:rPr>
              <a:t>SBAR </a:t>
            </a:r>
            <a:r>
              <a:rPr lang="sv-SE" sz="1600" b="1" dirty="0"/>
              <a:t>– </a:t>
            </a:r>
            <a:r>
              <a:rPr lang="sv-SE" sz="1600" b="1" dirty="0">
                <a:latin typeface="+mj-lt"/>
              </a:rPr>
              <a:t>akut situation </a:t>
            </a:r>
            <a:r>
              <a:rPr lang="sv-SE" sz="1600" dirty="0">
                <a:latin typeface="+mj-lt"/>
              </a:rPr>
              <a:t>till ambulansen.</a:t>
            </a:r>
          </a:p>
        </p:txBody>
      </p:sp>
      <p:sp>
        <p:nvSpPr>
          <p:cNvPr id="4" name="Rubrik 1"/>
          <p:cNvSpPr>
            <a:spLocks noGrp="1"/>
          </p:cNvSpPr>
          <p:nvPr>
            <p:ph type="title"/>
          </p:nvPr>
        </p:nvSpPr>
        <p:spPr>
          <a:xfrm>
            <a:off x="1403498" y="471340"/>
            <a:ext cx="10515600" cy="623814"/>
          </a:xfrm>
        </p:spPr>
        <p:txBody>
          <a:bodyPr>
            <a:normAutofit/>
          </a:bodyPr>
          <a:lstStyle/>
          <a:p>
            <a:r>
              <a:rPr lang="sv-SE" sz="3600" dirty="0">
                <a:solidFill>
                  <a:schemeClr val="accent1"/>
                </a:solidFill>
              </a:rPr>
              <a:t>Patientfall 1 akut situation</a:t>
            </a:r>
            <a:endParaRPr lang="sv-SE" sz="3600" dirty="0"/>
          </a:p>
        </p:txBody>
      </p:sp>
    </p:spTree>
    <p:extLst>
      <p:ext uri="{BB962C8B-B14F-4D97-AF65-F5344CB8AC3E}">
        <p14:creationId xmlns:p14="http://schemas.microsoft.com/office/powerpoint/2010/main" val="619976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403494" y="1212111"/>
            <a:ext cx="7527855" cy="4883887"/>
          </a:xfrm>
        </p:spPr>
        <p:txBody>
          <a:bodyPr>
            <a:normAutofit/>
          </a:bodyPr>
          <a:lstStyle/>
          <a:p>
            <a:pPr marL="0" indent="0">
              <a:buNone/>
            </a:pPr>
            <a:r>
              <a:rPr lang="sv-SE" sz="1600" dirty="0">
                <a:latin typeface="+mj-lt"/>
              </a:rPr>
              <a:t>Du är sjuksköterska på vårdcentralen när det kommer in en patient genom dörren som har ont i bröstet. Patienten heter Stefan Gustavsson och är född 19600101-5010. Du tar in Stefan på akutrummet och han får lägga sig ner på britsen. </a:t>
            </a:r>
            <a:r>
              <a:rPr lang="sv-SE" sz="1600">
                <a:latin typeface="+mj-lt"/>
              </a:rPr>
              <a:t>Stefan </a:t>
            </a:r>
            <a:r>
              <a:rPr lang="sv-SE" sz="1600" dirty="0">
                <a:latin typeface="+mj-lt"/>
              </a:rPr>
              <a:t>är mycket stressad och pratar om sitt jobb hela tiden. Han har svårt att ligga i plant läge och du får därför höja huvudändan av britsen. Stefan berättar att det smärtar över magen och upp över vänster sida bröstkorg och ut i vänster arm.</a:t>
            </a:r>
          </a:p>
          <a:p>
            <a:pPr marL="0" indent="0">
              <a:buNone/>
            </a:pPr>
            <a:r>
              <a:rPr lang="sv-SE" sz="1600" dirty="0">
                <a:latin typeface="+mj-lt"/>
              </a:rPr>
              <a:t>Stefan har inga tidigare sjukdomar. Han berättar att han har väldigt mycket att göra på jobbet och att han nyligen har separerat från sin fru. De håller nu på att sälja sitt gemensamma hus eftersom hans hustru har träffat en ny man. Stefan är överviktig och röker ungefär ett paket cigaretter varje dag. Han har länge haft problem med sura uppstötningar och har svårt att sova. Stefan uppger att han försöker komma ut och gå varje kväll 30 minuter i skogen, men det är inte alltid det blir av. Han har ingen känd allergi eller smitta, inga mediciner.</a:t>
            </a:r>
          </a:p>
          <a:p>
            <a:pPr marL="0" indent="0">
              <a:buNone/>
            </a:pPr>
            <a:r>
              <a:rPr lang="sv-SE" sz="1600" dirty="0">
                <a:latin typeface="+mj-lt"/>
              </a:rPr>
              <a:t>Samtidigt som du pratar med Stefan börjar du kontrollera hans vitala parametrar: </a:t>
            </a:r>
            <a:br>
              <a:rPr lang="sv-SE" sz="1600" dirty="0">
                <a:latin typeface="+mj-lt"/>
              </a:rPr>
            </a:br>
            <a:r>
              <a:rPr lang="sv-SE" sz="1600" dirty="0">
                <a:latin typeface="+mj-lt"/>
              </a:rPr>
              <a:t>AF 16, Puls 124, BT 190/110 </a:t>
            </a:r>
            <a:r>
              <a:rPr lang="sv-SE" sz="1600" dirty="0" err="1">
                <a:latin typeface="+mj-lt"/>
              </a:rPr>
              <a:t>mmHg</a:t>
            </a:r>
            <a:r>
              <a:rPr lang="sv-SE" sz="1600" dirty="0">
                <a:latin typeface="+mj-lt"/>
              </a:rPr>
              <a:t> , temp 37.2. Du tar ett EKG som påvisar förändringar som bedöms av vårdcentralsläkare. </a:t>
            </a:r>
          </a:p>
          <a:p>
            <a:pPr marL="0" indent="0">
              <a:buNone/>
            </a:pPr>
            <a:r>
              <a:rPr lang="sv-SE" sz="1600" dirty="0">
                <a:latin typeface="+mj-lt"/>
              </a:rPr>
              <a:t>Nu ger du muntlig rapport enligt </a:t>
            </a:r>
            <a:r>
              <a:rPr lang="sv-SE" sz="1600" b="1" dirty="0">
                <a:latin typeface="+mj-lt"/>
              </a:rPr>
              <a:t>SBAR – akut situation </a:t>
            </a:r>
            <a:r>
              <a:rPr lang="sv-SE" sz="1600" dirty="0">
                <a:latin typeface="+mj-lt"/>
              </a:rPr>
              <a:t>till akutläkaren på vårdcentralen. </a:t>
            </a:r>
          </a:p>
        </p:txBody>
      </p:sp>
      <p:sp>
        <p:nvSpPr>
          <p:cNvPr id="6" name="Rubrik 1"/>
          <p:cNvSpPr txBox="1">
            <a:spLocks/>
          </p:cNvSpPr>
          <p:nvPr/>
        </p:nvSpPr>
        <p:spPr>
          <a:xfrm>
            <a:off x="1403498" y="471340"/>
            <a:ext cx="10515600" cy="6238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3600" dirty="0">
                <a:solidFill>
                  <a:srgbClr val="A6B727"/>
                </a:solidFill>
              </a:rPr>
              <a:t>Patientfall 2 akut situation</a:t>
            </a:r>
            <a:endParaRPr lang="sv-SE" sz="3600" dirty="0">
              <a:solidFill>
                <a:srgbClr val="000000"/>
              </a:solidFill>
            </a:endParaRPr>
          </a:p>
        </p:txBody>
      </p:sp>
    </p:spTree>
    <p:extLst>
      <p:ext uri="{BB962C8B-B14F-4D97-AF65-F5344CB8AC3E}">
        <p14:creationId xmlns:p14="http://schemas.microsoft.com/office/powerpoint/2010/main" val="2416887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403493" y="1307806"/>
            <a:ext cx="7635731" cy="4786862"/>
          </a:xfrm>
        </p:spPr>
        <p:txBody>
          <a:bodyPr>
            <a:noAutofit/>
          </a:bodyPr>
          <a:lstStyle/>
          <a:p>
            <a:pPr marL="0" indent="0">
              <a:buNone/>
            </a:pPr>
            <a:r>
              <a:rPr lang="sv-SE" sz="1600" dirty="0">
                <a:latin typeface="+mj-lt"/>
              </a:rPr>
              <a:t>Du arbetar som sjuksköterska på ambulansen och får på kvällen ett </a:t>
            </a:r>
            <a:r>
              <a:rPr lang="sv-SE" sz="1600" dirty="0" err="1">
                <a:latin typeface="+mj-lt"/>
              </a:rPr>
              <a:t>prio</a:t>
            </a:r>
            <a:r>
              <a:rPr lang="sv-SE" sz="1600" dirty="0">
                <a:latin typeface="+mj-lt"/>
              </a:rPr>
              <a:t> 2-larm till en patient med urinstopp. Du anländer till patientens bostad </a:t>
            </a:r>
            <a:r>
              <a:rPr lang="sv-SE" sz="1600" dirty="0" err="1">
                <a:latin typeface="+mj-lt"/>
              </a:rPr>
              <a:t>kl</a:t>
            </a:r>
            <a:r>
              <a:rPr lang="sv-SE" sz="1600" dirty="0">
                <a:latin typeface="+mj-lt"/>
              </a:rPr>
              <a:t> 19.16. Patienten berättar att han känner sig kissnödig men kan inte kissa. </a:t>
            </a:r>
          </a:p>
          <a:p>
            <a:pPr marL="0" indent="0">
              <a:buNone/>
            </a:pPr>
            <a:r>
              <a:rPr lang="sv-SE" sz="1600" dirty="0">
                <a:latin typeface="+mj-lt"/>
              </a:rPr>
              <a:t>Patienten heter Holger Holgersson och är född 340101-5510. Holger berättar att han har sedan tidigare godartad prostataförstoring och hypertoni, har även opererats för karpaltunnelsyndrom för 10 år sedan. För 7 dagar sedan opererade han prostatan på urologen. Efter operationen fick han kateter som idag på morgonen dragits på vårdcentralen. Under eftermiddagen kunde Holger kissa som vanligt men sedan cirka 2-3 timmar går det inte att kissa. Det kommer inget kiss alls, trots att det trycker över blåsan. Holger har inga allergier, ingen känd smitta. Står på T. </a:t>
            </a:r>
            <a:r>
              <a:rPr lang="sv-SE" sz="1600" dirty="0" err="1">
                <a:latin typeface="+mj-lt"/>
              </a:rPr>
              <a:t>Amlodin</a:t>
            </a:r>
            <a:r>
              <a:rPr lang="sv-SE" sz="1600" dirty="0">
                <a:latin typeface="+mj-lt"/>
              </a:rPr>
              <a:t> för sitt blodtryck.</a:t>
            </a:r>
          </a:p>
          <a:p>
            <a:pPr marL="0" indent="0">
              <a:buNone/>
            </a:pPr>
            <a:r>
              <a:rPr lang="sv-SE" sz="1600" dirty="0">
                <a:latin typeface="+mj-lt"/>
              </a:rPr>
              <a:t>Du tar kontroller på Holgers vitala parametrar:</a:t>
            </a:r>
            <a:br>
              <a:rPr lang="sv-SE" sz="1600" dirty="0">
                <a:latin typeface="+mj-lt"/>
              </a:rPr>
            </a:br>
            <a:r>
              <a:rPr lang="sv-SE" sz="1600" dirty="0">
                <a:latin typeface="+mj-lt"/>
              </a:rPr>
              <a:t>Temp 37.3, BT 145/89 </a:t>
            </a:r>
            <a:r>
              <a:rPr lang="sv-SE" sz="1600" dirty="0" err="1">
                <a:latin typeface="+mj-lt"/>
              </a:rPr>
              <a:t>mmHg</a:t>
            </a:r>
            <a:r>
              <a:rPr lang="sv-SE" sz="1600" dirty="0">
                <a:latin typeface="+mj-lt"/>
              </a:rPr>
              <a:t>, Puls 86, AF 16. </a:t>
            </a:r>
          </a:p>
          <a:p>
            <a:pPr marL="0" indent="0">
              <a:buNone/>
            </a:pPr>
            <a:r>
              <a:rPr lang="sv-SE" sz="1600" dirty="0">
                <a:latin typeface="+mj-lt"/>
              </a:rPr>
              <a:t>Du ringer kirurgbakjouren och får en ordination på att sätta en kateter. När du satt kateter kommer lite blodblandad urin och blodkoagel. Holger mår dock bra och är helt adekvat och vill stanna hemma för att uppsöka vårdcentral nästa dag för uppföljning. Efter en kateterspolning ser du att urinen nu är klar och det är fint flöde i katetern. Trots detta vill du ha en uppföljning av hemsjukvårdens sjuksköterska under natten för du är rädd att koagel kan medföra ett kateterstopp. </a:t>
            </a:r>
          </a:p>
          <a:p>
            <a:pPr marL="0" indent="0">
              <a:buNone/>
            </a:pPr>
            <a:r>
              <a:rPr lang="sv-SE" sz="1600" dirty="0">
                <a:latin typeface="+mj-lt"/>
              </a:rPr>
              <a:t>Du ringer till sjuksköterska i hemsjukvården och ger en muntlig rapport enligt </a:t>
            </a:r>
            <a:r>
              <a:rPr lang="sv-SE" sz="1600" b="1" dirty="0">
                <a:latin typeface="+mj-lt"/>
              </a:rPr>
              <a:t>SBAR</a:t>
            </a:r>
            <a:r>
              <a:rPr lang="sv-SE" sz="1600" b="1" dirty="0"/>
              <a:t>  – </a:t>
            </a:r>
            <a:r>
              <a:rPr lang="sv-SE" sz="1600" b="1" dirty="0">
                <a:latin typeface="+mj-lt"/>
              </a:rPr>
              <a:t>icke akut situation. </a:t>
            </a:r>
          </a:p>
          <a:p>
            <a:endParaRPr lang="sv-SE" sz="2400" dirty="0"/>
          </a:p>
        </p:txBody>
      </p:sp>
      <p:sp>
        <p:nvSpPr>
          <p:cNvPr id="6" name="Rubrik 1"/>
          <p:cNvSpPr txBox="1">
            <a:spLocks/>
          </p:cNvSpPr>
          <p:nvPr/>
        </p:nvSpPr>
        <p:spPr>
          <a:xfrm>
            <a:off x="1403498" y="471340"/>
            <a:ext cx="10515600" cy="6238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3600" dirty="0">
                <a:solidFill>
                  <a:srgbClr val="A6B727"/>
                </a:solidFill>
              </a:rPr>
              <a:t>Patientfall 3 icke akut situation</a:t>
            </a:r>
            <a:endParaRPr lang="sv-SE" sz="3600" dirty="0">
              <a:solidFill>
                <a:srgbClr val="000000"/>
              </a:solidFill>
            </a:endParaRPr>
          </a:p>
        </p:txBody>
      </p:sp>
    </p:spTree>
    <p:extLst>
      <p:ext uri="{BB962C8B-B14F-4D97-AF65-F5344CB8AC3E}">
        <p14:creationId xmlns:p14="http://schemas.microsoft.com/office/powerpoint/2010/main" val="2236778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403493" y="1343025"/>
            <a:ext cx="7597632" cy="4971098"/>
          </a:xfrm>
        </p:spPr>
        <p:txBody>
          <a:bodyPr>
            <a:noAutofit/>
          </a:bodyPr>
          <a:lstStyle/>
          <a:p>
            <a:pPr marL="0" indent="0">
              <a:buNone/>
            </a:pPr>
            <a:r>
              <a:rPr lang="sv-SE" sz="1600" dirty="0">
                <a:latin typeface="+mj-lt"/>
              </a:rPr>
              <a:t>Du arbetar som sjuksköterska i hemsjukvården och är hos din patient Anna Karlsson som är född 240101-5010. Annas dotter ringde dig idag på morgonen för att hon upplevt Anna ovanligt trött den senaste tiden. Dottern pratar med sin mamma i telefon en gång varje kväll. Annas dotter är 68 år och bor i Göteborg. Anna har också en son som är 70 och bor i Halmstad. Anna har de senaste åren blivit lite glömsk och har haft svårt att sköta sina mediciner, därför har Anna nu hemsjukvård.</a:t>
            </a:r>
          </a:p>
          <a:p>
            <a:pPr marL="0" indent="0">
              <a:buNone/>
            </a:pPr>
            <a:r>
              <a:rPr lang="sv-SE" sz="1600" dirty="0">
                <a:latin typeface="+mj-lt"/>
              </a:rPr>
              <a:t>Anna opererade bort livmodern 1968. År 1992 drabbades hon av en hjärtinfarkt. För två år sedan fick hon en stroke. Hon har även hypertoni. Står på T. </a:t>
            </a:r>
            <a:r>
              <a:rPr lang="sv-SE" sz="1600" dirty="0" err="1">
                <a:latin typeface="+mj-lt"/>
              </a:rPr>
              <a:t>Amlodipin</a:t>
            </a:r>
            <a:r>
              <a:rPr lang="sv-SE" sz="1600" dirty="0">
                <a:latin typeface="+mj-lt"/>
              </a:rPr>
              <a:t> och T. </a:t>
            </a:r>
            <a:r>
              <a:rPr lang="sv-SE" sz="1600" dirty="0" err="1">
                <a:latin typeface="+mj-lt"/>
              </a:rPr>
              <a:t>Trombyl</a:t>
            </a:r>
            <a:r>
              <a:rPr lang="sv-SE" sz="1600" dirty="0">
                <a:latin typeface="+mj-lt"/>
              </a:rPr>
              <a:t>. </a:t>
            </a:r>
          </a:p>
          <a:p>
            <a:pPr marL="0" indent="0">
              <a:buNone/>
            </a:pPr>
            <a:r>
              <a:rPr lang="sv-SE" sz="1600" dirty="0">
                <a:latin typeface="+mj-lt"/>
              </a:rPr>
              <a:t>När du kommer till Annas bostad uppger Anna att hon känner sig väldigt trött och du ser att hon har svårt att komma upp ur sängen.</a:t>
            </a:r>
            <a:r>
              <a:rPr lang="sv-SE" sz="1600" dirty="0"/>
              <a:t> </a:t>
            </a:r>
            <a:r>
              <a:rPr lang="sv-SE" sz="1600" dirty="0">
                <a:latin typeface="+mj-lt"/>
              </a:rPr>
              <a:t>Den senaste veckan har hon helst bara velat ligga i sängen och sova. Anna uppger att hon inte orkar laga mat eller gå ut och hämta posten längre.</a:t>
            </a:r>
            <a:r>
              <a:rPr lang="sv-SE" sz="1600" dirty="0"/>
              <a:t> </a:t>
            </a:r>
            <a:r>
              <a:rPr lang="sv-SE" sz="1600" dirty="0">
                <a:latin typeface="+mj-lt"/>
              </a:rPr>
              <a:t>Anna uttrycker nu att hon inte vill till sjukhus, hon vill bara sova.</a:t>
            </a:r>
          </a:p>
          <a:p>
            <a:pPr marL="0" indent="0">
              <a:buNone/>
            </a:pPr>
            <a:r>
              <a:rPr lang="sv-SE" sz="1600" dirty="0">
                <a:latin typeface="+mj-lt"/>
              </a:rPr>
              <a:t>Samtidigt som du pratar med Anna kontrollerar du hennes vitala parametrar:</a:t>
            </a:r>
            <a:br>
              <a:rPr lang="sv-SE" sz="1600" dirty="0">
                <a:latin typeface="+mj-lt"/>
              </a:rPr>
            </a:br>
            <a:r>
              <a:rPr lang="sv-SE" sz="1600" dirty="0">
                <a:latin typeface="+mj-lt"/>
              </a:rPr>
              <a:t>AF 18, BT 150/80 </a:t>
            </a:r>
            <a:r>
              <a:rPr lang="sv-SE" sz="1600" dirty="0" err="1">
                <a:latin typeface="+mj-lt"/>
              </a:rPr>
              <a:t>mmHg</a:t>
            </a:r>
            <a:r>
              <a:rPr lang="sv-SE" sz="1600" dirty="0">
                <a:latin typeface="+mj-lt"/>
              </a:rPr>
              <a:t>, Puls 100, Temp 37.8, POX 97%.</a:t>
            </a:r>
          </a:p>
          <a:p>
            <a:pPr marL="0" indent="0">
              <a:buNone/>
            </a:pPr>
            <a:r>
              <a:rPr lang="sv-SE" sz="1600" dirty="0">
                <a:latin typeface="+mj-lt"/>
              </a:rPr>
              <a:t>Du bestämmer dig för att en läkare på vårdcentralen behöver göra ett hembesök till Anna redan idag.</a:t>
            </a:r>
          </a:p>
          <a:p>
            <a:pPr marL="0" indent="0">
              <a:buNone/>
            </a:pPr>
            <a:r>
              <a:rPr lang="sv-SE" sz="1600" dirty="0">
                <a:latin typeface="+mj-lt"/>
              </a:rPr>
              <a:t>Du ringer till vårdcentralen där Anna är listad för att rapportera muntligt enligt </a:t>
            </a:r>
            <a:r>
              <a:rPr lang="sv-SE" sz="1600" b="1" dirty="0">
                <a:latin typeface="+mj-lt"/>
              </a:rPr>
              <a:t>SBAR </a:t>
            </a:r>
            <a:r>
              <a:rPr lang="sv-SE" sz="1600" b="1" dirty="0"/>
              <a:t>–</a:t>
            </a:r>
            <a:r>
              <a:rPr lang="sv-SE" sz="1600" b="1" dirty="0">
                <a:latin typeface="+mj-lt"/>
              </a:rPr>
              <a:t> icke akut situation.</a:t>
            </a:r>
          </a:p>
        </p:txBody>
      </p:sp>
      <p:sp>
        <p:nvSpPr>
          <p:cNvPr id="5" name="Rubrik 1"/>
          <p:cNvSpPr txBox="1">
            <a:spLocks/>
          </p:cNvSpPr>
          <p:nvPr/>
        </p:nvSpPr>
        <p:spPr>
          <a:xfrm>
            <a:off x="1403498" y="471340"/>
            <a:ext cx="10515600" cy="6238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3600" dirty="0">
                <a:solidFill>
                  <a:srgbClr val="A6B727"/>
                </a:solidFill>
              </a:rPr>
              <a:t>Patientfall 4 icke akut situation</a:t>
            </a:r>
            <a:endParaRPr lang="sv-SE" sz="3600" dirty="0">
              <a:solidFill>
                <a:srgbClr val="000000"/>
              </a:solidFill>
            </a:endParaRPr>
          </a:p>
        </p:txBody>
      </p:sp>
    </p:spTree>
    <p:extLst>
      <p:ext uri="{BB962C8B-B14F-4D97-AF65-F5344CB8AC3E}">
        <p14:creationId xmlns:p14="http://schemas.microsoft.com/office/powerpoint/2010/main" val="3532644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ndad rektangulär 4"/>
          <p:cNvSpPr/>
          <p:nvPr/>
        </p:nvSpPr>
        <p:spPr>
          <a:xfrm>
            <a:off x="444328" y="493498"/>
            <a:ext cx="7707634" cy="1223159"/>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Diskussionsfrågor</a:t>
            </a:r>
          </a:p>
        </p:txBody>
      </p:sp>
      <p:sp>
        <p:nvSpPr>
          <p:cNvPr id="3" name="Platshållare för innehåll 2"/>
          <p:cNvSpPr>
            <a:spLocks noGrp="1"/>
          </p:cNvSpPr>
          <p:nvPr>
            <p:ph idx="1"/>
          </p:nvPr>
        </p:nvSpPr>
        <p:spPr>
          <a:xfrm>
            <a:off x="686430" y="2397227"/>
            <a:ext cx="10441645" cy="4217796"/>
          </a:xfrm>
        </p:spPr>
        <p:txBody>
          <a:bodyPr>
            <a:normAutofit/>
          </a:bodyPr>
          <a:lstStyle/>
          <a:p>
            <a:r>
              <a:rPr lang="sv-SE" sz="2400" dirty="0"/>
              <a:t>Vad var svårt? Avgränsning? Att rapportera i rätt ordning?</a:t>
            </a:r>
            <a:br>
              <a:rPr lang="sv-SE" sz="2400" dirty="0"/>
            </a:br>
            <a:endParaRPr lang="sv-SE" sz="2400" dirty="0"/>
          </a:p>
          <a:p>
            <a:r>
              <a:rPr lang="sv-SE" sz="2400" dirty="0"/>
              <a:t>Hur kan vi bli bättre på att använda SBAR?</a:t>
            </a:r>
            <a:br>
              <a:rPr lang="sv-SE" sz="2400" dirty="0"/>
            </a:br>
            <a:endParaRPr lang="sv-SE" sz="2400" dirty="0"/>
          </a:p>
          <a:p>
            <a:r>
              <a:rPr lang="sv-SE" sz="2400" dirty="0"/>
              <a:t>I vilka situationer är det extra viktigt med bra och tydlig kommunikation? </a:t>
            </a:r>
            <a:br>
              <a:rPr lang="sv-SE" sz="2400" dirty="0"/>
            </a:br>
            <a:endParaRPr lang="sv-SE" sz="2400" dirty="0"/>
          </a:p>
          <a:p>
            <a:r>
              <a:rPr lang="sv-SE" sz="2400" dirty="0"/>
              <a:t>Behöver vi förändra något i vårt sätt att jobba? </a:t>
            </a:r>
          </a:p>
          <a:p>
            <a:pPr marL="45720" indent="0">
              <a:buNone/>
            </a:pPr>
            <a:endParaRPr lang="sv-SE" sz="2800" dirty="0"/>
          </a:p>
        </p:txBody>
      </p:sp>
    </p:spTree>
    <p:extLst>
      <p:ext uri="{BB962C8B-B14F-4D97-AF65-F5344CB8AC3E}">
        <p14:creationId xmlns:p14="http://schemas.microsoft.com/office/powerpoint/2010/main" val="799593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ndad rektangulär 4"/>
          <p:cNvSpPr/>
          <p:nvPr/>
        </p:nvSpPr>
        <p:spPr>
          <a:xfrm>
            <a:off x="444328" y="493498"/>
            <a:ext cx="7228704" cy="754277"/>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4400" dirty="0">
                <a:solidFill>
                  <a:srgbClr val="FFFFFF"/>
                </a:solidFill>
              </a:rPr>
              <a:t>Beställ SBAR-kort &amp; läs mer!</a:t>
            </a:r>
          </a:p>
        </p:txBody>
      </p:sp>
      <p:sp>
        <p:nvSpPr>
          <p:cNvPr id="3" name="Platshållare för innehåll 2"/>
          <p:cNvSpPr>
            <a:spLocks noGrp="1"/>
          </p:cNvSpPr>
          <p:nvPr>
            <p:ph idx="1"/>
          </p:nvPr>
        </p:nvSpPr>
        <p:spPr>
          <a:xfrm>
            <a:off x="513424" y="1975448"/>
            <a:ext cx="7159608" cy="4416725"/>
          </a:xfrm>
        </p:spPr>
        <p:txBody>
          <a:bodyPr>
            <a:normAutofit lnSpcReduction="10000"/>
          </a:bodyPr>
          <a:lstStyle/>
          <a:p>
            <a:r>
              <a:rPr lang="sv-SE" sz="2400" dirty="0"/>
              <a:t>SBAR-kort finns att beställa via Marknadsplatsen (VGR14657) eller via </a:t>
            </a:r>
            <a:r>
              <a:rPr lang="sv-SE" sz="2400" dirty="0">
                <a:hlinkClick r:id="rId2"/>
              </a:rPr>
              <a:t>www.samverkandesjukvard.se</a:t>
            </a:r>
            <a:r>
              <a:rPr lang="sv-SE" sz="2400" dirty="0"/>
              <a:t> (Medarbetarsidan/utrustning/Samverkande sjukvårds beställning och felanmälan)</a:t>
            </a:r>
            <a:br>
              <a:rPr lang="sv-SE" sz="2400" dirty="0"/>
            </a:br>
            <a:endParaRPr lang="sv-SE" sz="2400" dirty="0"/>
          </a:p>
          <a:p>
            <a:r>
              <a:rPr lang="sv-SE" sz="2400" dirty="0"/>
              <a:t>SBAR för strukturerad kommunikation</a:t>
            </a:r>
            <a:br>
              <a:rPr lang="sv-SE" sz="2400" dirty="0"/>
            </a:br>
            <a:r>
              <a:rPr lang="sv-SE" sz="2400" dirty="0">
                <a:hlinkClick r:id="rId3"/>
              </a:rPr>
              <a:t>LÖF</a:t>
            </a:r>
            <a:r>
              <a:rPr lang="sv-SE" sz="2400" dirty="0">
                <a:hlinkClick r:id="rId4"/>
              </a:rPr>
              <a:t> </a:t>
            </a:r>
            <a:r>
              <a:rPr lang="sv-SE" sz="2400" dirty="0"/>
              <a:t>(https://lof.se/patientsakerhet/vara-projekt/sbar</a:t>
            </a:r>
            <a:r>
              <a:rPr lang="sv-SE" sz="2400" dirty="0">
                <a:hlinkClick r:id="rId4"/>
              </a:rPr>
              <a:t>)</a:t>
            </a:r>
            <a:br>
              <a:rPr lang="sv-SE" sz="2400" dirty="0"/>
            </a:br>
            <a:endParaRPr lang="sv-SE" sz="2400" dirty="0"/>
          </a:p>
          <a:p>
            <a:r>
              <a:rPr lang="sv-SE" sz="2400" dirty="0"/>
              <a:t>Vårdhandboken </a:t>
            </a:r>
            <a:r>
              <a:rPr lang="sv-SE" sz="2400" dirty="0">
                <a:hlinkClick r:id="rId5"/>
              </a:rPr>
              <a:t>(https://www.vardhandboken.se/arbetssatt-och-ansvar/samverkan-och-kommunikation/teamarbete-och-kommunikation/situation-bakgrund-aktuell-bedomning-rekommendation---sbar/)</a:t>
            </a:r>
            <a:endParaRPr lang="sv-SE" sz="2800" dirty="0"/>
          </a:p>
        </p:txBody>
      </p:sp>
      <p:pic>
        <p:nvPicPr>
          <p:cNvPr id="8" name="Bildobjekt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713643" y="1169568"/>
            <a:ext cx="2142470" cy="3745077"/>
          </a:xfrm>
          <a:prstGeom prst="rect">
            <a:avLst/>
          </a:prstGeom>
          <a:ln>
            <a:solidFill>
              <a:schemeClr val="tx1"/>
            </a:solidFill>
          </a:ln>
        </p:spPr>
      </p:pic>
      <p:pic>
        <p:nvPicPr>
          <p:cNvPr id="9" name="Bildobjekt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225661" y="1732813"/>
            <a:ext cx="2215414" cy="3872586"/>
          </a:xfrm>
          <a:prstGeom prst="rect">
            <a:avLst/>
          </a:prstGeom>
          <a:ln>
            <a:solidFill>
              <a:schemeClr val="tx1"/>
            </a:solidFill>
          </a:ln>
        </p:spPr>
      </p:pic>
    </p:spTree>
    <p:extLst>
      <p:ext uri="{BB962C8B-B14F-4D97-AF65-F5344CB8AC3E}">
        <p14:creationId xmlns:p14="http://schemas.microsoft.com/office/powerpoint/2010/main" val="2473007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p:cNvPicPr>
            <a:picLocks noChangeAspect="1"/>
          </p:cNvPicPr>
          <p:nvPr/>
        </p:nvPicPr>
        <p:blipFill rotWithShape="1">
          <a:blip r:embed="rId2" cstate="print">
            <a:extLst>
              <a:ext uri="{28A0092B-C50C-407E-A947-70E740481C1C}">
                <a14:useLocalDpi xmlns:a14="http://schemas.microsoft.com/office/drawing/2010/main" val="0"/>
              </a:ext>
            </a:extLst>
          </a:blip>
          <a:srcRect t="9815" r="4810" b="7408"/>
          <a:stretch/>
        </p:blipFill>
        <p:spPr>
          <a:xfrm>
            <a:off x="5547872" y="395412"/>
            <a:ext cx="6351686" cy="5523470"/>
          </a:xfrm>
          <a:prstGeom prst="rect">
            <a:avLst/>
          </a:prstGeom>
        </p:spPr>
      </p:pic>
      <p:pic>
        <p:nvPicPr>
          <p:cNvPr id="6" name="Bildobjekt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391" y="5190636"/>
            <a:ext cx="2476531" cy="1032081"/>
          </a:xfrm>
          <a:prstGeom prst="rect">
            <a:avLst/>
          </a:prstGeom>
        </p:spPr>
      </p:pic>
      <p:sp>
        <p:nvSpPr>
          <p:cNvPr id="4" name="Underrubrik 4"/>
          <p:cNvSpPr txBox="1">
            <a:spLocks/>
          </p:cNvSpPr>
          <p:nvPr/>
        </p:nvSpPr>
        <p:spPr>
          <a:xfrm>
            <a:off x="819735" y="1717590"/>
            <a:ext cx="6384253" cy="250842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400"/>
              </a:spcBef>
              <a:buClr>
                <a:schemeClr val="tx1"/>
              </a:buClr>
              <a:buSzPct val="80000"/>
              <a:buFont typeface="Corbel" pitchFamily="34" charset="0"/>
              <a:buNone/>
              <a:defRPr sz="2200" kern="1200">
                <a:solidFill>
                  <a:schemeClr val="tx1"/>
                </a:solidFill>
                <a:latin typeface="+mn-lt"/>
                <a:ea typeface="+mn-ea"/>
                <a:cs typeface="+mn-cs"/>
              </a:defRPr>
            </a:lvl1pPr>
            <a:lvl2pPr marL="4572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200" kern="1200">
                <a:solidFill>
                  <a:schemeClr val="tx1"/>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200" kern="1200">
                <a:solidFill>
                  <a:schemeClr val="tx1"/>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000" kern="1200">
                <a:solidFill>
                  <a:schemeClr val="tx1"/>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000" kern="1200">
                <a:solidFill>
                  <a:schemeClr val="tx1"/>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000" kern="1200">
                <a:solidFill>
                  <a:schemeClr val="tx1"/>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000" kern="1200">
                <a:solidFill>
                  <a:schemeClr val="tx1"/>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000" kern="1200">
                <a:solidFill>
                  <a:schemeClr val="tx1"/>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tx1"/>
              </a:buClr>
              <a:buSzPct val="80000"/>
              <a:buFont typeface="Corbel" pitchFamily="34" charset="0"/>
              <a:buNone/>
              <a:defRPr sz="2000" kern="1200">
                <a:solidFill>
                  <a:schemeClr val="tx1"/>
                </a:solidFill>
                <a:latin typeface="+mn-lt"/>
                <a:ea typeface="+mn-ea"/>
                <a:cs typeface="+mn-cs"/>
              </a:defRPr>
            </a:lvl9pPr>
          </a:lstStyle>
          <a:p>
            <a:pPr algn="l">
              <a:buClr>
                <a:srgbClr val="000000"/>
              </a:buClr>
            </a:pPr>
            <a:r>
              <a:rPr lang="sv-SE" sz="6000" b="1" dirty="0">
                <a:solidFill>
                  <a:srgbClr val="A6B727"/>
                </a:solidFill>
              </a:rPr>
              <a:t>SBAR</a:t>
            </a:r>
            <a:r>
              <a:rPr lang="sv-SE" sz="6000" dirty="0">
                <a:solidFill>
                  <a:srgbClr val="000000"/>
                </a:solidFill>
              </a:rPr>
              <a:t> – när kommunikationen </a:t>
            </a:r>
            <a:br>
              <a:rPr lang="sv-SE" sz="6000" dirty="0">
                <a:solidFill>
                  <a:srgbClr val="000000"/>
                </a:solidFill>
              </a:rPr>
            </a:br>
            <a:r>
              <a:rPr lang="sv-SE" sz="6000" dirty="0">
                <a:solidFill>
                  <a:srgbClr val="000000"/>
                </a:solidFill>
              </a:rPr>
              <a:t>inte får gå fel </a:t>
            </a:r>
          </a:p>
        </p:txBody>
      </p:sp>
    </p:spTree>
    <p:extLst>
      <p:ext uri="{BB962C8B-B14F-4D97-AF65-F5344CB8AC3E}">
        <p14:creationId xmlns:p14="http://schemas.microsoft.com/office/powerpoint/2010/main" val="2546954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82714" y="1941247"/>
            <a:ext cx="4586004" cy="4586004"/>
          </a:xfrm>
          <a:prstGeom prst="rect">
            <a:avLst/>
          </a:prstGeom>
        </p:spPr>
      </p:pic>
      <p:sp>
        <p:nvSpPr>
          <p:cNvPr id="3" name="Platshållare för innehåll 2"/>
          <p:cNvSpPr>
            <a:spLocks noGrp="1"/>
          </p:cNvSpPr>
          <p:nvPr>
            <p:ph idx="1"/>
          </p:nvPr>
        </p:nvSpPr>
        <p:spPr>
          <a:xfrm>
            <a:off x="1011608" y="3150664"/>
            <a:ext cx="6729901" cy="2739287"/>
          </a:xfrm>
        </p:spPr>
        <p:txBody>
          <a:bodyPr>
            <a:normAutofit/>
          </a:bodyPr>
          <a:lstStyle/>
          <a:p>
            <a:pPr marL="45720" indent="0">
              <a:buNone/>
            </a:pPr>
            <a:endParaRPr lang="sv-SE" dirty="0"/>
          </a:p>
          <a:p>
            <a:r>
              <a:rPr lang="sv-SE" sz="2800" dirty="0"/>
              <a:t>Missförstånd och missar vid informationsöverföring leder till att patienter skadas. </a:t>
            </a:r>
          </a:p>
        </p:txBody>
      </p:sp>
      <p:sp>
        <p:nvSpPr>
          <p:cNvPr id="6" name="Rundad rektangulär 5"/>
          <p:cNvSpPr/>
          <p:nvPr/>
        </p:nvSpPr>
        <p:spPr>
          <a:xfrm>
            <a:off x="3031429" y="606228"/>
            <a:ext cx="8587946" cy="1876991"/>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6000" dirty="0">
                <a:solidFill>
                  <a:srgbClr val="FFFFFF"/>
                </a:solidFill>
              </a:rPr>
              <a:t>  Varför ska vi använda      </a:t>
            </a:r>
          </a:p>
          <a:p>
            <a:pPr marL="45720"/>
            <a:r>
              <a:rPr lang="sv-SE" sz="6000" dirty="0">
                <a:solidFill>
                  <a:srgbClr val="FFFFFF"/>
                </a:solidFill>
              </a:rPr>
              <a:t>  SBAR vid överlämning? </a:t>
            </a:r>
          </a:p>
        </p:txBody>
      </p:sp>
    </p:spTree>
    <p:extLst>
      <p:ext uri="{BB962C8B-B14F-4D97-AF65-F5344CB8AC3E}">
        <p14:creationId xmlns:p14="http://schemas.microsoft.com/office/powerpoint/2010/main" val="34185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ndad rektangulär 4"/>
          <p:cNvSpPr/>
          <p:nvPr/>
        </p:nvSpPr>
        <p:spPr>
          <a:xfrm>
            <a:off x="3031429" y="606228"/>
            <a:ext cx="8587946" cy="1876991"/>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6000" dirty="0">
                <a:solidFill>
                  <a:srgbClr val="FFFFFF"/>
                </a:solidFill>
              </a:rPr>
              <a:t>  Varför ska vi använda      </a:t>
            </a:r>
          </a:p>
          <a:p>
            <a:pPr marL="45720"/>
            <a:r>
              <a:rPr lang="sv-SE" sz="6000" dirty="0">
                <a:solidFill>
                  <a:srgbClr val="FFFFFF"/>
                </a:solidFill>
              </a:rPr>
              <a:t>  SBAR vid överlämning? </a:t>
            </a:r>
          </a:p>
        </p:txBody>
      </p:sp>
      <p:pic>
        <p:nvPicPr>
          <p:cNvPr id="6" name="Platshållare för innehåll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286420">
            <a:off x="511985" y="4276643"/>
            <a:ext cx="6149873" cy="479736"/>
          </a:xfrm>
        </p:spPr>
      </p:pic>
      <p:pic>
        <p:nvPicPr>
          <p:cNvPr id="9" name="Bildobjekt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689" y="2793766"/>
            <a:ext cx="5997460" cy="1211685"/>
          </a:xfrm>
          <a:prstGeom prst="rect">
            <a:avLst/>
          </a:prstGeom>
        </p:spPr>
      </p:pic>
      <p:pic>
        <p:nvPicPr>
          <p:cNvPr id="12" name="Bildobjekt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5828" y="4984250"/>
            <a:ext cx="5822185" cy="922100"/>
          </a:xfrm>
          <a:prstGeom prst="rect">
            <a:avLst/>
          </a:prstGeom>
        </p:spPr>
      </p:pic>
      <p:pic>
        <p:nvPicPr>
          <p:cNvPr id="7" name="Bildobjekt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80224" y="5615870"/>
            <a:ext cx="7226783" cy="651225"/>
          </a:xfrm>
          <a:prstGeom prst="rect">
            <a:avLst/>
          </a:prstGeom>
        </p:spPr>
      </p:pic>
      <p:pic>
        <p:nvPicPr>
          <p:cNvPr id="10" name="Bildobjekt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28976" y="4978743"/>
            <a:ext cx="5559380" cy="1292879"/>
          </a:xfrm>
          <a:prstGeom prst="rect">
            <a:avLst/>
          </a:prstGeom>
        </p:spPr>
      </p:pic>
      <p:grpSp>
        <p:nvGrpSpPr>
          <p:cNvPr id="3" name="Grupp 2"/>
          <p:cNvGrpSpPr/>
          <p:nvPr/>
        </p:nvGrpSpPr>
        <p:grpSpPr>
          <a:xfrm>
            <a:off x="6719797" y="4372356"/>
            <a:ext cx="4787211" cy="1044430"/>
            <a:chOff x="6719797" y="4372357"/>
            <a:chExt cx="4915326" cy="1035101"/>
          </a:xfrm>
        </p:grpSpPr>
        <p:pic>
          <p:nvPicPr>
            <p:cNvPr id="11" name="Bildobjekt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662058">
              <a:off x="6719797" y="4372357"/>
              <a:ext cx="4915326" cy="983065"/>
            </a:xfrm>
            <a:prstGeom prst="rect">
              <a:avLst/>
            </a:prstGeom>
          </p:spPr>
        </p:pic>
        <p:sp>
          <p:nvSpPr>
            <p:cNvPr id="2" name="Rektangel 1"/>
            <p:cNvSpPr/>
            <p:nvPr/>
          </p:nvSpPr>
          <p:spPr>
            <a:xfrm>
              <a:off x="11268830" y="5171181"/>
              <a:ext cx="350546" cy="23627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grpSp>
      <p:pic>
        <p:nvPicPr>
          <p:cNvPr id="8" name="Bildobjekt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792434" y="3583928"/>
            <a:ext cx="6042185" cy="876174"/>
          </a:xfrm>
          <a:prstGeom prst="rect">
            <a:avLst/>
          </a:prstGeom>
        </p:spPr>
      </p:pic>
    </p:spTree>
    <p:extLst>
      <p:ext uri="{BB962C8B-B14F-4D97-AF65-F5344CB8AC3E}">
        <p14:creationId xmlns:p14="http://schemas.microsoft.com/office/powerpoint/2010/main" val="118465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2000"/>
                                        <p:tgtEl>
                                          <p:spTgt spid="12"/>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childTnLst>
                                </p:cTn>
                              </p:par>
                            </p:childTnLst>
                          </p:cTn>
                        </p:par>
                        <p:par>
                          <p:cTn id="20" fill="hold">
                            <p:stCondLst>
                              <p:cond delay="8000"/>
                            </p:stCondLst>
                            <p:childTnLst>
                              <p:par>
                                <p:cTn id="21" presetID="10" presetClass="entr" presetSubtype="0"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2000"/>
                                        <p:tgtEl>
                                          <p:spTgt spid="7"/>
                                        </p:tgtEl>
                                      </p:cBhvr>
                                    </p:animEffect>
                                  </p:childTnLst>
                                </p:cTn>
                              </p:par>
                            </p:childTnLst>
                          </p:cTn>
                        </p:par>
                        <p:par>
                          <p:cTn id="24" fill="hold">
                            <p:stCondLst>
                              <p:cond delay="10000"/>
                            </p:stCondLst>
                            <p:childTnLst>
                              <p:par>
                                <p:cTn id="25" presetID="10" presetClass="entr" presetSubtype="0" fill="hold"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2000"/>
                                        <p:tgtEl>
                                          <p:spTgt spid="8"/>
                                        </p:tgtEl>
                                      </p:cBhvr>
                                    </p:animEffect>
                                  </p:childTnLst>
                                </p:cTn>
                              </p:par>
                            </p:childTnLst>
                          </p:cTn>
                        </p:par>
                        <p:par>
                          <p:cTn id="28" fill="hold">
                            <p:stCondLst>
                              <p:cond delay="12000"/>
                            </p:stCondLst>
                            <p:childTnLst>
                              <p:par>
                                <p:cTn id="29" presetID="10" presetClass="entr" presetSubtype="0"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ndad rektangulär 4"/>
          <p:cNvSpPr/>
          <p:nvPr/>
        </p:nvSpPr>
        <p:spPr>
          <a:xfrm>
            <a:off x="444328" y="493498"/>
            <a:ext cx="7228704" cy="754277"/>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Vad är SBAR?</a:t>
            </a:r>
          </a:p>
        </p:txBody>
      </p:sp>
      <p:sp>
        <p:nvSpPr>
          <p:cNvPr id="3" name="Platshållare för innehåll 2"/>
          <p:cNvSpPr>
            <a:spLocks noGrp="1"/>
          </p:cNvSpPr>
          <p:nvPr>
            <p:ph idx="1"/>
          </p:nvPr>
        </p:nvSpPr>
        <p:spPr>
          <a:xfrm>
            <a:off x="513424" y="1913967"/>
            <a:ext cx="7090512" cy="4572576"/>
          </a:xfrm>
        </p:spPr>
        <p:txBody>
          <a:bodyPr>
            <a:normAutofit/>
          </a:bodyPr>
          <a:lstStyle/>
          <a:p>
            <a:r>
              <a:rPr lang="sv-SE" sz="2400" dirty="0"/>
              <a:t>En fastställd struktur för hur informationsöverföring ska gå till. Risken att viktig information missas eller glöms bort minskar. </a:t>
            </a:r>
            <a:br>
              <a:rPr lang="sv-SE" sz="2400" dirty="0"/>
            </a:br>
            <a:endParaRPr lang="sv-SE" sz="2400" dirty="0"/>
          </a:p>
          <a:p>
            <a:r>
              <a:rPr lang="sv-SE" sz="2400" dirty="0"/>
              <a:t>SBAR har utvecklats av amerikanska marinen. </a:t>
            </a:r>
            <a:br>
              <a:rPr lang="sv-SE" sz="2400" dirty="0"/>
            </a:br>
            <a:endParaRPr lang="sv-SE" sz="2400" dirty="0"/>
          </a:p>
          <a:p>
            <a:r>
              <a:rPr lang="sv-SE" sz="2400" dirty="0"/>
              <a:t>Strukturen fungerar bra under tidspress men kan användas i både </a:t>
            </a:r>
            <a:r>
              <a:rPr lang="sv-SE" sz="2400" i="1" dirty="0"/>
              <a:t>akut</a:t>
            </a:r>
            <a:r>
              <a:rPr lang="sv-SE" sz="2400" dirty="0"/>
              <a:t> och </a:t>
            </a:r>
            <a:r>
              <a:rPr lang="sv-SE" sz="2400" i="1" dirty="0"/>
              <a:t>icke akut </a:t>
            </a:r>
            <a:r>
              <a:rPr lang="sv-SE" sz="2400" dirty="0"/>
              <a:t>situation.</a:t>
            </a:r>
            <a:br>
              <a:rPr lang="sv-SE" sz="2400" dirty="0"/>
            </a:br>
            <a:endParaRPr lang="sv-SE" sz="2400" dirty="0"/>
          </a:p>
          <a:p>
            <a:r>
              <a:rPr lang="sv-SE" sz="2400" dirty="0"/>
              <a:t>Används av alla yrkesgrupper, oavsett huvudman. Efterfrågas gärna av mottagande part. </a:t>
            </a:r>
          </a:p>
        </p:txBody>
      </p:sp>
      <p:pic>
        <p:nvPicPr>
          <p:cNvPr id="8" name="Bildobjekt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13643" y="1169568"/>
            <a:ext cx="2142470" cy="3745077"/>
          </a:xfrm>
          <a:prstGeom prst="rect">
            <a:avLst/>
          </a:prstGeom>
          <a:ln>
            <a:solidFill>
              <a:schemeClr val="tx1"/>
            </a:solidFill>
          </a:ln>
        </p:spPr>
      </p:pic>
      <p:pic>
        <p:nvPicPr>
          <p:cNvPr id="9" name="Bildobjekt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5661" y="1732813"/>
            <a:ext cx="2215414" cy="3872586"/>
          </a:xfrm>
          <a:prstGeom prst="rect">
            <a:avLst/>
          </a:prstGeom>
          <a:ln>
            <a:solidFill>
              <a:schemeClr val="tx1"/>
            </a:solidFill>
          </a:ln>
        </p:spPr>
      </p:pic>
    </p:spTree>
    <p:extLst>
      <p:ext uri="{BB962C8B-B14F-4D97-AF65-F5344CB8AC3E}">
        <p14:creationId xmlns:p14="http://schemas.microsoft.com/office/powerpoint/2010/main" val="3727205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ndad rektangulär 4"/>
          <p:cNvSpPr/>
          <p:nvPr/>
        </p:nvSpPr>
        <p:spPr>
          <a:xfrm>
            <a:off x="444328" y="493498"/>
            <a:ext cx="7228704" cy="754277"/>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Vad är SBAR?</a:t>
            </a:r>
          </a:p>
        </p:txBody>
      </p:sp>
      <p:sp>
        <p:nvSpPr>
          <p:cNvPr id="3" name="Platshållare för innehåll 2"/>
          <p:cNvSpPr>
            <a:spLocks noGrp="1"/>
          </p:cNvSpPr>
          <p:nvPr>
            <p:ph idx="1"/>
          </p:nvPr>
        </p:nvSpPr>
        <p:spPr>
          <a:xfrm>
            <a:off x="582520" y="2377872"/>
            <a:ext cx="7090512" cy="4562853"/>
          </a:xfrm>
        </p:spPr>
        <p:txBody>
          <a:bodyPr>
            <a:normAutofit/>
          </a:bodyPr>
          <a:lstStyle/>
          <a:p>
            <a:r>
              <a:rPr lang="sv-SE" sz="2400" dirty="0"/>
              <a:t>Underlättar kommunikationen både för den som lämnar och den som tar emot rapport. Man vet vilken information som förväntas, och i vilken ordning. </a:t>
            </a:r>
            <a:endParaRPr lang="sv-SE" sz="2400" dirty="0">
              <a:hlinkClick r:id="rId2"/>
            </a:endParaRPr>
          </a:p>
          <a:p>
            <a:pPr marL="45720" indent="0">
              <a:buNone/>
            </a:pPr>
            <a:endParaRPr lang="sv-SE" sz="1000" dirty="0"/>
          </a:p>
          <a:p>
            <a:r>
              <a:rPr lang="sv-SE" sz="2400" dirty="0"/>
              <a:t>Den som lämnar information kommer också med tydlig rekommendation. </a:t>
            </a:r>
            <a:br>
              <a:rPr lang="sv-SE" sz="2400" dirty="0"/>
            </a:br>
            <a:endParaRPr lang="sv-SE" sz="2400" dirty="0"/>
          </a:p>
          <a:p>
            <a:r>
              <a:rPr lang="sv-SE" sz="2400" dirty="0"/>
              <a:t>Fokus ligger på att få med det viktigaste i rätt ordning, samt att sålla bort onödig information. </a:t>
            </a:r>
          </a:p>
          <a:p>
            <a:pPr marL="45720" indent="0">
              <a:buNone/>
            </a:pPr>
            <a:endParaRPr lang="sv-SE" dirty="0">
              <a:hlinkClick r:id="rId2"/>
            </a:endParaRPr>
          </a:p>
        </p:txBody>
      </p:sp>
      <p:pic>
        <p:nvPicPr>
          <p:cNvPr id="6" name="Bildobjekt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13643" y="1169568"/>
            <a:ext cx="2142470" cy="3745077"/>
          </a:xfrm>
          <a:prstGeom prst="rect">
            <a:avLst/>
          </a:prstGeom>
          <a:ln>
            <a:solidFill>
              <a:schemeClr val="tx1"/>
            </a:solidFill>
          </a:ln>
        </p:spPr>
      </p:pic>
      <p:pic>
        <p:nvPicPr>
          <p:cNvPr id="7" name="Bildobjekt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25661" y="1732813"/>
            <a:ext cx="2215414" cy="3872586"/>
          </a:xfrm>
          <a:prstGeom prst="rect">
            <a:avLst/>
          </a:prstGeom>
          <a:ln>
            <a:solidFill>
              <a:schemeClr val="tx1"/>
            </a:solidFill>
          </a:ln>
        </p:spPr>
      </p:pic>
    </p:spTree>
    <p:extLst>
      <p:ext uri="{BB962C8B-B14F-4D97-AF65-F5344CB8AC3E}">
        <p14:creationId xmlns:p14="http://schemas.microsoft.com/office/powerpoint/2010/main" val="1965304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ndad rektangulär 4"/>
          <p:cNvSpPr/>
          <p:nvPr/>
        </p:nvSpPr>
        <p:spPr>
          <a:xfrm>
            <a:off x="444328" y="493498"/>
            <a:ext cx="7228704" cy="754277"/>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 SBAR-modellen </a:t>
            </a:r>
          </a:p>
        </p:txBody>
      </p:sp>
      <p:sp>
        <p:nvSpPr>
          <p:cNvPr id="3" name="Platshållare för innehåll 2"/>
          <p:cNvSpPr>
            <a:spLocks noGrp="1"/>
          </p:cNvSpPr>
          <p:nvPr>
            <p:ph idx="1"/>
          </p:nvPr>
        </p:nvSpPr>
        <p:spPr>
          <a:xfrm>
            <a:off x="513424" y="2386029"/>
            <a:ext cx="7541078" cy="4014249"/>
          </a:xfrm>
        </p:spPr>
        <p:txBody>
          <a:bodyPr>
            <a:normAutofit/>
          </a:bodyPr>
          <a:lstStyle/>
          <a:p>
            <a:r>
              <a:rPr lang="sv-SE" sz="2000" b="1" dirty="0">
                <a:solidFill>
                  <a:srgbClr val="FF0000"/>
                </a:solidFill>
              </a:rPr>
              <a:t>S – Situation. </a:t>
            </a:r>
            <a:r>
              <a:rPr lang="sv-SE" sz="2000" dirty="0"/>
              <a:t>Presentera dig själv och patienten</a:t>
            </a:r>
            <a:r>
              <a:rPr lang="sv-SE" sz="2000" dirty="0">
                <a:solidFill>
                  <a:srgbClr val="FF0000"/>
                </a:solidFill>
              </a:rPr>
              <a:t>. </a:t>
            </a:r>
            <a:r>
              <a:rPr lang="sv-SE" sz="2000" dirty="0"/>
              <a:t>Beskriv för mottagaren varför du tar kontakt.</a:t>
            </a:r>
            <a:br>
              <a:rPr lang="sv-SE" sz="2000" dirty="0"/>
            </a:br>
            <a:endParaRPr lang="sv-SE" sz="2000" dirty="0"/>
          </a:p>
          <a:p>
            <a:r>
              <a:rPr lang="sv-SE" sz="2000" b="1" dirty="0">
                <a:solidFill>
                  <a:srgbClr val="FF0000"/>
                </a:solidFill>
              </a:rPr>
              <a:t>B – Bakgrund. </a:t>
            </a:r>
            <a:r>
              <a:rPr lang="sv-SE" sz="2000" dirty="0"/>
              <a:t>Ge kortfattad relevant information om sjukdomshistorik och behandlingar. Smitta? Överkänslighet?</a:t>
            </a:r>
            <a:br>
              <a:rPr lang="sv-SE" sz="2000" dirty="0"/>
            </a:br>
            <a:endParaRPr lang="sv-SE" sz="2000" dirty="0"/>
          </a:p>
          <a:p>
            <a:r>
              <a:rPr lang="sv-SE" sz="2000" b="1" dirty="0">
                <a:solidFill>
                  <a:srgbClr val="FF0000"/>
                </a:solidFill>
              </a:rPr>
              <a:t>A – Aktuellt tillstånd. </a:t>
            </a:r>
            <a:r>
              <a:rPr lang="sv-SE" sz="2000" dirty="0"/>
              <a:t>Rapportera status, vitala parametrar relevanta till situationen. Din bedömning.</a:t>
            </a:r>
            <a:br>
              <a:rPr lang="sv-SE" sz="2000" dirty="0"/>
            </a:br>
            <a:endParaRPr lang="sv-SE" sz="2000" dirty="0"/>
          </a:p>
          <a:p>
            <a:r>
              <a:rPr lang="sv-SE" sz="2000" b="1" dirty="0">
                <a:solidFill>
                  <a:srgbClr val="FF0000"/>
                </a:solidFill>
              </a:rPr>
              <a:t>R – Rekommendation. </a:t>
            </a:r>
            <a:r>
              <a:rPr lang="sv-SE" sz="2000" dirty="0"/>
              <a:t>Ge ditt förslag till åtgärd. </a:t>
            </a:r>
            <a:endParaRPr lang="sv-SE" sz="1600" dirty="0"/>
          </a:p>
        </p:txBody>
      </p:sp>
      <p:pic>
        <p:nvPicPr>
          <p:cNvPr id="6" name="Bildobjekt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13643" y="1169568"/>
            <a:ext cx="2142470" cy="3745077"/>
          </a:xfrm>
          <a:prstGeom prst="rect">
            <a:avLst/>
          </a:prstGeom>
          <a:ln>
            <a:solidFill>
              <a:schemeClr val="tx1"/>
            </a:solidFill>
          </a:ln>
        </p:spPr>
      </p:pic>
      <p:pic>
        <p:nvPicPr>
          <p:cNvPr id="7" name="Bildobjekt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5661" y="1732813"/>
            <a:ext cx="2215414" cy="3872586"/>
          </a:xfrm>
          <a:prstGeom prst="rect">
            <a:avLst/>
          </a:prstGeom>
          <a:ln>
            <a:solidFill>
              <a:schemeClr val="tx1"/>
            </a:solidFill>
          </a:ln>
        </p:spPr>
      </p:pic>
    </p:spTree>
    <p:extLst>
      <p:ext uri="{BB962C8B-B14F-4D97-AF65-F5344CB8AC3E}">
        <p14:creationId xmlns:p14="http://schemas.microsoft.com/office/powerpoint/2010/main" val="208995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ndad rektangulär 4"/>
          <p:cNvSpPr/>
          <p:nvPr/>
        </p:nvSpPr>
        <p:spPr>
          <a:xfrm>
            <a:off x="4349578" y="636373"/>
            <a:ext cx="7228704" cy="1876991"/>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Ett strukturerat sätt att lämna information</a:t>
            </a:r>
          </a:p>
        </p:txBody>
      </p:sp>
      <p:sp>
        <p:nvSpPr>
          <p:cNvPr id="3" name="Platshållare för innehåll 2"/>
          <p:cNvSpPr>
            <a:spLocks noGrp="1"/>
          </p:cNvSpPr>
          <p:nvPr>
            <p:ph idx="1"/>
          </p:nvPr>
        </p:nvSpPr>
        <p:spPr>
          <a:xfrm>
            <a:off x="4349578" y="3845297"/>
            <a:ext cx="7090512" cy="2739287"/>
          </a:xfrm>
        </p:spPr>
        <p:txBody>
          <a:bodyPr>
            <a:normAutofit/>
          </a:bodyPr>
          <a:lstStyle/>
          <a:p>
            <a:r>
              <a:rPr lang="sv-SE" sz="2800" dirty="0"/>
              <a:t>Kortet har två sidor, en för akut situation och en för icke akut situation. </a:t>
            </a:r>
          </a:p>
          <a:p>
            <a:r>
              <a:rPr lang="sv-SE" sz="2800" dirty="0"/>
              <a:t>Tydlig avgränsning. Vad är viktigt här och nu?</a:t>
            </a:r>
          </a:p>
        </p:txBody>
      </p:sp>
      <p:pic>
        <p:nvPicPr>
          <p:cNvPr id="8" name="Bildobjekt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3173" y="636373"/>
            <a:ext cx="2638278" cy="4611760"/>
          </a:xfrm>
          <a:prstGeom prst="rect">
            <a:avLst/>
          </a:prstGeom>
          <a:ln>
            <a:solidFill>
              <a:schemeClr val="tx1"/>
            </a:solidFill>
          </a:ln>
        </p:spPr>
      </p:pic>
      <p:pic>
        <p:nvPicPr>
          <p:cNvPr id="9" name="Bildobjekt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6917" y="1460910"/>
            <a:ext cx="2728102" cy="4768774"/>
          </a:xfrm>
          <a:prstGeom prst="rect">
            <a:avLst/>
          </a:prstGeom>
          <a:ln>
            <a:solidFill>
              <a:schemeClr val="tx1"/>
            </a:solidFill>
          </a:ln>
        </p:spPr>
      </p:pic>
    </p:spTree>
    <p:extLst>
      <p:ext uri="{BB962C8B-B14F-4D97-AF65-F5344CB8AC3E}">
        <p14:creationId xmlns:p14="http://schemas.microsoft.com/office/powerpoint/2010/main" val="2451262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513424" y="2711301"/>
            <a:ext cx="7090512" cy="3481943"/>
          </a:xfrm>
        </p:spPr>
        <p:txBody>
          <a:bodyPr>
            <a:normAutofit/>
          </a:bodyPr>
          <a:lstStyle/>
          <a:p>
            <a:r>
              <a:rPr lang="sv-SE" sz="2600" dirty="0"/>
              <a:t>Bedöm patientens vitala parametrar. </a:t>
            </a:r>
            <a:br>
              <a:rPr lang="sv-SE" sz="2600" dirty="0"/>
            </a:br>
            <a:endParaRPr lang="sv-SE" sz="2600" dirty="0"/>
          </a:p>
          <a:p>
            <a:r>
              <a:rPr lang="sv-SE" sz="2600" dirty="0"/>
              <a:t>Bestäm vem det är relevant att kontakta. </a:t>
            </a:r>
            <a:br>
              <a:rPr lang="sv-SE" sz="2600" dirty="0"/>
            </a:br>
            <a:endParaRPr lang="sv-SE" sz="2600" dirty="0"/>
          </a:p>
          <a:p>
            <a:r>
              <a:rPr lang="sv-SE" sz="2600" dirty="0"/>
              <a:t>Om patienten har hotade vitala parametrar – larma 112 direkt. </a:t>
            </a:r>
          </a:p>
        </p:txBody>
      </p:sp>
      <p:pic>
        <p:nvPicPr>
          <p:cNvPr id="6" name="Bildobjekt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13643" y="1169568"/>
            <a:ext cx="2142470" cy="3745077"/>
          </a:xfrm>
          <a:prstGeom prst="rect">
            <a:avLst/>
          </a:prstGeom>
          <a:ln>
            <a:solidFill>
              <a:schemeClr val="tx1"/>
            </a:solidFill>
          </a:ln>
        </p:spPr>
      </p:pic>
      <p:pic>
        <p:nvPicPr>
          <p:cNvPr id="7" name="Bildobjekt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5661" y="1732813"/>
            <a:ext cx="2215414" cy="3872586"/>
          </a:xfrm>
          <a:prstGeom prst="rect">
            <a:avLst/>
          </a:prstGeom>
          <a:ln>
            <a:solidFill>
              <a:schemeClr val="tx1"/>
            </a:solidFill>
          </a:ln>
        </p:spPr>
      </p:pic>
      <p:sp>
        <p:nvSpPr>
          <p:cNvPr id="8" name="Rundad rektangulär 7"/>
          <p:cNvSpPr/>
          <p:nvPr/>
        </p:nvSpPr>
        <p:spPr>
          <a:xfrm>
            <a:off x="513424" y="402364"/>
            <a:ext cx="7192565" cy="1330449"/>
          </a:xfrm>
          <a:prstGeom prst="wedgeRoundRect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
            <a:r>
              <a:rPr lang="sv-SE" sz="5400" dirty="0">
                <a:solidFill>
                  <a:srgbClr val="FFFFFF"/>
                </a:solidFill>
              </a:rPr>
              <a:t>Innan rapporteringen</a:t>
            </a:r>
            <a:endParaRPr lang="sv-SE" sz="5400" i="1" dirty="0">
              <a:solidFill>
                <a:srgbClr val="FFFFFF"/>
              </a:solidFill>
            </a:endParaRPr>
          </a:p>
        </p:txBody>
      </p:sp>
    </p:spTree>
    <p:extLst>
      <p:ext uri="{BB962C8B-B14F-4D97-AF65-F5344CB8AC3E}">
        <p14:creationId xmlns:p14="http://schemas.microsoft.com/office/powerpoint/2010/main" val="2379004838"/>
      </p:ext>
    </p:extLst>
  </p:cSld>
  <p:clrMapOvr>
    <a:masterClrMapping/>
  </p:clrMapOvr>
</p:sld>
</file>

<file path=ppt/theme/theme1.xml><?xml version="1.0" encoding="utf-8"?>
<a:theme xmlns:a="http://schemas.openxmlformats.org/drawingml/2006/main" name="Grund">
  <a:themeElements>
    <a:clrScheme name="Grund">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Grun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d">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Template>
  <TotalTime>9491</TotalTime>
  <Words>1953</Words>
  <Application>Microsoft Office PowerPoint</Application>
  <PresentationFormat>Bredbild</PresentationFormat>
  <Paragraphs>98</Paragraphs>
  <Slides>19</Slides>
  <Notes>1</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19</vt:i4>
      </vt:variant>
    </vt:vector>
  </HeadingPairs>
  <TitlesOfParts>
    <vt:vector size="22" baseType="lpstr">
      <vt:lpstr>Calibri</vt:lpstr>
      <vt:lpstr>Corbel</vt:lpstr>
      <vt:lpstr>Grund</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Patientfall 1 akut situation</vt:lpstr>
      <vt:lpstr>PowerPoint-presentation</vt:lpstr>
      <vt:lpstr>PowerPoint-presentation</vt:lpstr>
      <vt:lpstr>PowerPoint-presentation</vt:lpstr>
      <vt:lpstr>PowerPoint-presentation</vt:lpstr>
      <vt:lpstr>PowerPoint-presentation</vt:lpstr>
    </vt:vector>
  </TitlesOfParts>
  <Company>Västra Götalandsregionen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SBAR – strukturerad kommunikation i vården</dc:title>
  <dc:creator>Maria Karlsson</dc:creator>
  <cp:lastModifiedBy>Emma Lind</cp:lastModifiedBy>
  <cp:revision>92</cp:revision>
  <cp:lastPrinted>2019-04-05T08:49:04Z</cp:lastPrinted>
  <dcterms:created xsi:type="dcterms:W3CDTF">2019-04-03T11:39:24Z</dcterms:created>
  <dcterms:modified xsi:type="dcterms:W3CDTF">2024-02-01T10:52:25Z</dcterms:modified>
</cp:coreProperties>
</file>