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2"/>
  </p:notesMasterIdLst>
  <p:sldIdLst>
    <p:sldId id="256" r:id="rId2"/>
    <p:sldId id="265" r:id="rId3"/>
    <p:sldId id="258" r:id="rId4"/>
    <p:sldId id="16245" r:id="rId5"/>
    <p:sldId id="16246" r:id="rId6"/>
    <p:sldId id="259" r:id="rId7"/>
    <p:sldId id="16249" r:id="rId8"/>
    <p:sldId id="16254" r:id="rId9"/>
    <p:sldId id="16255" r:id="rId10"/>
    <p:sldId id="1625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7" autoAdjust="0"/>
    <p:restoredTop sz="94611" autoAdjust="0"/>
  </p:normalViewPr>
  <p:slideViewPr>
    <p:cSldViewPr snapToGrid="0">
      <p:cViewPr varScale="1">
        <p:scale>
          <a:sx n="78" d="100"/>
          <a:sy n="78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6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BAA11-5D9A-4CE5-9058-E9904646E2BC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567A3-09DA-4B62-8751-8AC67EA683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78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EC4E1AD-A606-4498-88D6-1A134F27A50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BB1D-851E-4262-ADB0-7B3A9EF8A4EB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E1AD-A606-4498-88D6-1A134F27A50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BB1D-851E-4262-ADB0-7B3A9EF8A4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71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E1AD-A606-4498-88D6-1A134F27A50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BB1D-851E-4262-ADB0-7B3A9EF8A4EB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26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E1AD-A606-4498-88D6-1A134F27A50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BB1D-851E-4262-ADB0-7B3A9EF8A4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004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E1AD-A606-4498-88D6-1A134F27A50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BB1D-851E-4262-ADB0-7B3A9EF8A4EB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73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E1AD-A606-4498-88D6-1A134F27A50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BB1D-851E-4262-ADB0-7B3A9EF8A4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4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E1AD-A606-4498-88D6-1A134F27A50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BB1D-851E-4262-ADB0-7B3A9EF8A4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18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E1AD-A606-4498-88D6-1A134F27A50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BB1D-851E-4262-ADB0-7B3A9EF8A4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38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E1AD-A606-4498-88D6-1A134F27A50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BB1D-851E-4262-ADB0-7B3A9EF8A4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08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E1AD-A606-4498-88D6-1A134F27A50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BB1D-851E-4262-ADB0-7B3A9EF8A4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31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E1AD-A606-4498-88D6-1A134F27A50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BB1D-851E-4262-ADB0-7B3A9EF8A4EB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14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C4E1AD-A606-4498-88D6-1A134F27A50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BABB1D-851E-4262-ADB0-7B3A9EF8A4EB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35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herese.s.aronsson@vgregion.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381929F-EE64-4357-8E8B-99A8E49D4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2"/>
            <a:ext cx="6353967" cy="2030956"/>
          </a:xfrm>
        </p:spPr>
        <p:txBody>
          <a:bodyPr anchor="b">
            <a:normAutofit/>
          </a:bodyPr>
          <a:lstStyle/>
          <a:p>
            <a:pPr algn="l"/>
            <a:r>
              <a:rPr lang="sv-SE" sz="4800" dirty="0">
                <a:solidFill>
                  <a:srgbClr val="FFFFFF"/>
                </a:solidFill>
              </a:rPr>
              <a:t>Lokal </a:t>
            </a:r>
            <a:br>
              <a:rPr lang="sv-SE" sz="4800" dirty="0">
                <a:solidFill>
                  <a:srgbClr val="FFFFFF"/>
                </a:solidFill>
              </a:rPr>
            </a:br>
            <a:r>
              <a:rPr lang="sv-SE" sz="4800" dirty="0">
                <a:solidFill>
                  <a:srgbClr val="FFFFFF"/>
                </a:solidFill>
              </a:rPr>
              <a:t>samverkansträff</a:t>
            </a:r>
            <a:br>
              <a:rPr lang="sv-SE" sz="4800" dirty="0">
                <a:solidFill>
                  <a:srgbClr val="FFFFFF"/>
                </a:solidFill>
              </a:rPr>
            </a:br>
            <a:endParaRPr lang="sv-SE" sz="4800" dirty="0">
              <a:solidFill>
                <a:srgbClr val="FFFFFF"/>
              </a:solidFill>
            </a:endParaRP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A2E32D13-925F-4A80-9008-A3B281B87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2932" y="3620940"/>
            <a:ext cx="5383069" cy="872786"/>
          </a:xfrm>
        </p:spPr>
        <p:txBody>
          <a:bodyPr anchor="t">
            <a:normAutofit lnSpcReduction="10000"/>
          </a:bodyPr>
          <a:lstStyle/>
          <a:p>
            <a:r>
              <a:rPr lang="sv-SE" i="1" dirty="0">
                <a:solidFill>
                  <a:srgbClr val="FFFFFF"/>
                </a:solidFill>
              </a:rPr>
              <a:t>Datum:</a:t>
            </a:r>
            <a:br>
              <a:rPr lang="sv-SE" i="1" dirty="0">
                <a:solidFill>
                  <a:srgbClr val="FFFFFF"/>
                </a:solidFill>
              </a:rPr>
            </a:br>
            <a:r>
              <a:rPr lang="sv-SE" i="1" dirty="0">
                <a:solidFill>
                  <a:srgbClr val="FFFFFF"/>
                </a:solidFill>
              </a:rPr>
              <a:t>Kommun:</a:t>
            </a:r>
            <a:br>
              <a:rPr lang="sv-SE" dirty="0">
                <a:solidFill>
                  <a:srgbClr val="FFFFFF"/>
                </a:solidFill>
              </a:rPr>
            </a:br>
            <a:endParaRPr lang="sv-SE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01D0F7C2-FA9C-436C-8F53-A348DA0EC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92" y="4297556"/>
            <a:ext cx="3412452" cy="2132783"/>
          </a:xfrm>
          <a:prstGeom prst="rect">
            <a:avLst/>
          </a:prstGeom>
        </p:spPr>
      </p:pic>
      <p:pic>
        <p:nvPicPr>
          <p:cNvPr id="4" name="Bildobjekt 3" descr="Samverkande sjukvårds logga. Tillsammans gör vi skillnad. ">
            <a:extLst>
              <a:ext uri="{FF2B5EF4-FFF2-40B4-BE49-F238E27FC236}">
                <a16:creationId xmlns:a16="http://schemas.microsoft.com/office/drawing/2014/main" id="{086A8BA8-D9BE-4F45-AD8D-DC0F45981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" y="6314248"/>
            <a:ext cx="1136757" cy="4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E7A3056-9B88-444B-94DA-40B0F2C6E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20BD55-A71A-48C6-B0F7-235147F3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2423548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A215CF0-5E5E-4D2E-B3AE-366652A36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5CEDDDE-C7E7-470D-A66F-2D7C38727250}"/>
              </a:ext>
            </a:extLst>
          </p:cNvPr>
          <p:cNvSpPr/>
          <p:nvPr/>
        </p:nvSpPr>
        <p:spPr>
          <a:xfrm>
            <a:off x="-18436" y="0"/>
            <a:ext cx="5315831" cy="6858000"/>
          </a:xfrm>
          <a:prstGeom prst="rect">
            <a:avLst/>
          </a:prstGeom>
          <a:solidFill>
            <a:srgbClr val="161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EEC9F9E-2A0E-48B0-AB2A-FF212DE2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17" y="2590266"/>
            <a:ext cx="4693186" cy="16774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600" dirty="0"/>
              <a:t>TACK FÖR IDAG!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F22BC9A-993C-455B-8ACD-995A9D2C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7" y="6314248"/>
            <a:ext cx="1136756" cy="4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14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8553F4-7555-4AFD-A5D8-9A6DEA2B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578" y="930471"/>
            <a:ext cx="3415612" cy="33559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cap="all" spc="1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Dagens</a:t>
            </a:r>
            <a:r>
              <a:rPr lang="en-US" b="1" kern="1200" cap="all" spc="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Agenda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EEA22AF-0491-4256-A1D7-9BFAD63DA55E}"/>
              </a:ext>
            </a:extLst>
          </p:cNvPr>
          <p:cNvSpPr txBox="1"/>
          <p:nvPr/>
        </p:nvSpPr>
        <p:spPr>
          <a:xfrm>
            <a:off x="5366466" y="930471"/>
            <a:ext cx="662262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400" dirty="0"/>
              <a:t>Välkomna</a:t>
            </a:r>
            <a:br>
              <a:rPr lang="sv-SE" sz="2400" dirty="0"/>
            </a:br>
            <a:r>
              <a:rPr lang="sv-SE" sz="2000" dirty="0"/>
              <a:t>- Utse sekreterare för korta minnesanteckningar</a:t>
            </a:r>
            <a:endParaRPr lang="sv-SE" sz="2400" dirty="0"/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Presentationsrunda</a:t>
            </a:r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Aktuellt just nu</a:t>
            </a:r>
          </a:p>
          <a:p>
            <a:pPr marL="457200" indent="-457200">
              <a:buFont typeface="+mj-lt"/>
              <a:buAutoNum type="arabicPeriod"/>
            </a:pPr>
            <a:endParaRPr lang="sv-SE" sz="20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Hur fungerar samverkan hos oss?</a:t>
            </a:r>
            <a:endParaRPr lang="sv-SE" sz="1600" dirty="0"/>
          </a:p>
          <a:p>
            <a:pPr marL="457200" indent="-457200">
              <a:buFont typeface="+mj-lt"/>
              <a:buAutoNum type="arabicPeriod"/>
            </a:pPr>
            <a:endParaRPr lang="sv-SE" sz="20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Hur kan vi samverka mer?</a:t>
            </a:r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Föreläsning/mini-utbildning</a:t>
            </a:r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Samverkansstöd</a:t>
            </a:r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Övriga frågor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E86C2DF-CC10-4963-ABA9-1F362C68C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7" y="6314248"/>
            <a:ext cx="1136756" cy="44338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28F7BE6-925C-4020-ACC3-47E8C6EC8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96" y="4613096"/>
            <a:ext cx="2244903" cy="22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92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024D1F4-9DEB-4782-919F-13375E82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40" y="2390275"/>
            <a:ext cx="4147717" cy="2077449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rgbClr val="FFFFFF"/>
                </a:solidFill>
              </a:rPr>
              <a:t>Presentationsrunda</a:t>
            </a:r>
            <a:br>
              <a:rPr lang="sv-SE" sz="3600" dirty="0">
                <a:solidFill>
                  <a:srgbClr val="FFFFFF"/>
                </a:solidFill>
              </a:rPr>
            </a:br>
            <a:endParaRPr lang="sv-SE" sz="3600" dirty="0">
              <a:solidFill>
                <a:srgbClr val="FFFFFF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AE830E6-860C-4702-B8D1-69F22C4F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7" y="6314248"/>
            <a:ext cx="1136756" cy="44338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A9160CD-494D-41DE-87EB-8D371F19D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66" y="1448657"/>
            <a:ext cx="7293740" cy="45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49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8D85C7D6-EC5F-4FA5-8D13-07F30A03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1230068"/>
            <a:ext cx="4147717" cy="2077449"/>
          </a:xfrm>
        </p:spPr>
        <p:txBody>
          <a:bodyPr>
            <a:normAutofit/>
          </a:bodyPr>
          <a:lstStyle/>
          <a:p>
            <a:r>
              <a:rPr lang="sv-SE" sz="4400" b="1" dirty="0">
                <a:solidFill>
                  <a:srgbClr val="FFFFFF"/>
                </a:solidFill>
              </a:rPr>
              <a:t>Aktuellt just nu</a:t>
            </a:r>
            <a:endParaRPr lang="sv-SE" sz="4400" dirty="0">
              <a:solidFill>
                <a:srgbClr val="FFFFFF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B14FA3C-3FB6-4885-B068-0EBFEECCC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7" y="6314248"/>
            <a:ext cx="1136756" cy="44338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06756DB-CA6E-4BEE-9879-3F9C28ADCDFC}"/>
              </a:ext>
            </a:extLst>
          </p:cNvPr>
          <p:cNvSpPr txBox="1"/>
          <p:nvPr/>
        </p:nvSpPr>
        <p:spPr>
          <a:xfrm>
            <a:off x="5392396" y="2268792"/>
            <a:ext cx="66226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400" dirty="0"/>
              <a:t>Vad händer i respektive verksamhet just nu? </a:t>
            </a:r>
            <a:br>
              <a:rPr lang="sv-SE" sz="2400" dirty="0"/>
            </a:br>
            <a:endParaRPr lang="sv-SE" sz="24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/>
              <a:t>Pågår något runt om oss som påverkar?</a:t>
            </a:r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r>
              <a:rPr lang="sv-SE" sz="2400" i="1" dirty="0"/>
              <a:t>Laget runt!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6181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EEC9F9E-2A0E-48B0-AB2A-FF212DE2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12548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>
                <a:solidFill>
                  <a:srgbClr val="FFFFFF"/>
                </a:solidFill>
              </a:rPr>
              <a:t>Hur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r>
              <a:rPr lang="en-US" sz="4400" b="1" dirty="0" err="1">
                <a:solidFill>
                  <a:srgbClr val="FFFFFF"/>
                </a:solidFill>
              </a:rPr>
              <a:t>fungerar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r>
              <a:rPr lang="en-US" sz="4400" b="1" dirty="0" err="1">
                <a:solidFill>
                  <a:srgbClr val="FFFFFF"/>
                </a:solidFill>
              </a:rPr>
              <a:t>samverkan</a:t>
            </a:r>
            <a:r>
              <a:rPr lang="en-US" sz="4400" b="1" dirty="0">
                <a:solidFill>
                  <a:srgbClr val="FFFFFF"/>
                </a:solidFill>
              </a:rPr>
              <a:t> hos </a:t>
            </a:r>
            <a:r>
              <a:rPr lang="en-US" sz="4400" b="1" dirty="0" err="1">
                <a:solidFill>
                  <a:srgbClr val="FFFFFF"/>
                </a:solidFill>
              </a:rPr>
              <a:t>oss</a:t>
            </a:r>
            <a:r>
              <a:rPr lang="en-US" sz="4400" b="1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DFC9C55-9F24-4BF4-BE62-B48DE152E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983" y="2757432"/>
            <a:ext cx="4051674" cy="40516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08038AB-EA3F-44BF-8FC0-2CE6CB583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7" y="6314248"/>
            <a:ext cx="1136756" cy="44338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6BCDF0A-E10F-4D7B-A754-B665AC8198DD}"/>
              </a:ext>
            </a:extLst>
          </p:cNvPr>
          <p:cNvSpPr txBox="1"/>
          <p:nvPr/>
        </p:nvSpPr>
        <p:spPr>
          <a:xfrm>
            <a:off x="5270146" y="1518697"/>
            <a:ext cx="6306003" cy="1673997"/>
          </a:xfrm>
          <a:prstGeom prst="rect">
            <a:avLst/>
          </a:prstGeom>
        </p:spPr>
        <p:txBody>
          <a:bodyPr vert="horz" lIns="45720" tIns="45720" rIns="45720" bIns="45720" rtlCol="0" anchor="ctr">
            <a:normAutofit fontScale="85000" lnSpcReduction="20000"/>
          </a:bodyPr>
          <a:lstStyle/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/>
              <a:t>Statistik</a:t>
            </a:r>
            <a:r>
              <a:rPr lang="en-US" sz="2800" dirty="0"/>
              <a:t> </a:t>
            </a:r>
            <a:r>
              <a:rPr lang="en-US" sz="2800" dirty="0" err="1"/>
              <a:t>samverkansuppdrag</a:t>
            </a:r>
            <a:br>
              <a:rPr lang="en-US" sz="2800" dirty="0"/>
            </a:br>
            <a:br>
              <a:rPr lang="en-US" sz="2400" dirty="0"/>
            </a:b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Mejla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therese.s.aronsson@vgregion.se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så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får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ni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färdiga</a:t>
            </a:r>
            <a:r>
              <a:rPr kumimoji="0" lang="en-US" sz="2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2400" i="1" dirty="0" err="1"/>
              <a:t>statistikbilder</a:t>
            </a:r>
            <a:r>
              <a:rPr lang="en-US" sz="2400" i="1" dirty="0"/>
              <a:t> </a:t>
            </a:r>
            <a:r>
              <a:rPr lang="en-US" sz="2400" i="1" dirty="0" err="1"/>
              <a:t>för</a:t>
            </a:r>
            <a:r>
              <a:rPr lang="en-US" sz="2400" i="1" dirty="0"/>
              <a:t> </a:t>
            </a:r>
            <a:r>
              <a:rPr lang="en-US" sz="2400" i="1" dirty="0" err="1"/>
              <a:t>ert</a:t>
            </a:r>
            <a:r>
              <a:rPr lang="en-US" sz="2400" i="1" dirty="0"/>
              <a:t> </a:t>
            </a:r>
            <a:r>
              <a:rPr lang="en-US" sz="2400" i="1" dirty="0" err="1"/>
              <a:t>område</a:t>
            </a:r>
            <a:r>
              <a:rPr lang="en-US" sz="2400" i="1" dirty="0"/>
              <a:t> </a:t>
            </a:r>
            <a:r>
              <a:rPr lang="en-US" sz="2400" i="1" dirty="0" err="1"/>
              <a:t>att</a:t>
            </a:r>
            <a:r>
              <a:rPr lang="en-US" sz="2400" i="1" dirty="0"/>
              <a:t> </a:t>
            </a:r>
            <a:r>
              <a:rPr lang="en-US" sz="2400" i="1" dirty="0" err="1"/>
              <a:t>lägga</a:t>
            </a:r>
            <a:r>
              <a:rPr lang="en-US" sz="2400" i="1" dirty="0"/>
              <a:t> in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i="1" dirty="0" err="1"/>
              <a:t>bildspelet</a:t>
            </a:r>
            <a:br>
              <a:rPr lang="en-US" sz="2400" i="1" dirty="0"/>
            </a:br>
            <a:endParaRPr lang="en-US" sz="2400" i="1" dirty="0"/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 err="1"/>
              <a:t>Gemensam</a:t>
            </a:r>
            <a:r>
              <a:rPr lang="en-US" sz="2800" dirty="0"/>
              <a:t> </a:t>
            </a:r>
            <a:r>
              <a:rPr lang="en-US" sz="2800" dirty="0" err="1"/>
              <a:t>diskussion</a:t>
            </a:r>
            <a:r>
              <a:rPr lang="en-US" sz="2800" dirty="0"/>
              <a:t> om </a:t>
            </a:r>
            <a:r>
              <a:rPr lang="en-US" sz="2800" dirty="0" err="1"/>
              <a:t>utförda</a:t>
            </a:r>
            <a:r>
              <a:rPr lang="en-US" sz="2800" dirty="0"/>
              <a:t> </a:t>
            </a:r>
            <a:r>
              <a:rPr lang="en-US" sz="2800" dirty="0" err="1"/>
              <a:t>uppdrag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3811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D722870-2DDC-40E3-B6E3-6625520ECD96}"/>
              </a:ext>
            </a:extLst>
          </p:cNvPr>
          <p:cNvSpPr txBox="1"/>
          <p:nvPr/>
        </p:nvSpPr>
        <p:spPr>
          <a:xfrm>
            <a:off x="5398980" y="1397955"/>
            <a:ext cx="6306003" cy="235557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dirty="0" err="1"/>
              <a:t>Reflektera</a:t>
            </a:r>
            <a:r>
              <a:rPr lang="en-US" sz="3200" dirty="0"/>
              <a:t> </a:t>
            </a:r>
            <a:r>
              <a:rPr lang="en-US" sz="3200" dirty="0" err="1"/>
              <a:t>tillsammans</a:t>
            </a:r>
            <a:r>
              <a:rPr lang="en-US" sz="3200" dirty="0"/>
              <a:t>!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 err="1"/>
              <a:t>Diskutera</a:t>
            </a:r>
            <a:r>
              <a:rPr lang="en-US" sz="2400" dirty="0"/>
              <a:t> </a:t>
            </a:r>
            <a:r>
              <a:rPr lang="en-US" sz="2400" dirty="0" err="1"/>
              <a:t>konkreta</a:t>
            </a:r>
            <a:r>
              <a:rPr lang="en-US" sz="2400" dirty="0"/>
              <a:t> </a:t>
            </a:r>
            <a:r>
              <a:rPr lang="en-US" sz="2400" dirty="0" err="1"/>
              <a:t>exempel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när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vi ta </a:t>
            </a:r>
            <a:r>
              <a:rPr lang="en-US" sz="2400" dirty="0" err="1"/>
              <a:t>hjälp</a:t>
            </a:r>
            <a:r>
              <a:rPr lang="en-US" sz="2400" dirty="0"/>
              <a:t> av </a:t>
            </a:r>
            <a:r>
              <a:rPr lang="en-US" sz="2400" dirty="0" err="1"/>
              <a:t>varandra</a:t>
            </a:r>
            <a:r>
              <a:rPr lang="en-US" sz="2400" dirty="0"/>
              <a:t>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59DEF9F-3478-49A3-BCCE-D0DDE8E39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39" y="3314343"/>
            <a:ext cx="4140765" cy="362317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EA16B60-35F6-494A-A497-BF9F1D7C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7" y="6314248"/>
            <a:ext cx="1136756" cy="443389"/>
          </a:xfrm>
          <a:prstGeom prst="rect">
            <a:avLst/>
          </a:prstGeom>
        </p:spPr>
      </p:pic>
      <p:sp>
        <p:nvSpPr>
          <p:cNvPr id="13" name="Rubrik 1">
            <a:extLst>
              <a:ext uri="{FF2B5EF4-FFF2-40B4-BE49-F238E27FC236}">
                <a16:creationId xmlns:a16="http://schemas.microsoft.com/office/drawing/2014/main" id="{46996E2A-DD1A-4A09-B11A-B209E18D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12548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>
                <a:solidFill>
                  <a:srgbClr val="FFFFFF"/>
                </a:solidFill>
              </a:rPr>
              <a:t>Hur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r>
              <a:rPr lang="en-US" sz="4400" b="1" dirty="0" err="1">
                <a:solidFill>
                  <a:srgbClr val="FFFFFF"/>
                </a:solidFill>
              </a:rPr>
              <a:t>fungerar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r>
              <a:rPr lang="en-US" sz="4400" b="1" dirty="0" err="1">
                <a:solidFill>
                  <a:srgbClr val="FFFFFF"/>
                </a:solidFill>
              </a:rPr>
              <a:t>samverkan</a:t>
            </a:r>
            <a:r>
              <a:rPr lang="en-US" sz="4400" b="1" dirty="0">
                <a:solidFill>
                  <a:srgbClr val="FFFFFF"/>
                </a:solidFill>
              </a:rPr>
              <a:t> hos </a:t>
            </a:r>
            <a:r>
              <a:rPr lang="en-US" sz="4400" b="1" dirty="0" err="1">
                <a:solidFill>
                  <a:srgbClr val="FFFFFF"/>
                </a:solidFill>
              </a:rPr>
              <a:t>oss</a:t>
            </a:r>
            <a:r>
              <a:rPr lang="en-US" sz="4400" b="1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0524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EEC9F9E-2A0E-48B0-AB2A-FF212DE2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7" y="804333"/>
            <a:ext cx="4496913" cy="41373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Boka in </a:t>
            </a:r>
            <a:r>
              <a:rPr lang="en-US" sz="4400" b="1" dirty="0" err="1">
                <a:solidFill>
                  <a:srgbClr val="FFFFFF"/>
                </a:solidFill>
              </a:rPr>
              <a:t>nästa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r>
              <a:rPr lang="en-US" sz="4400" b="1" dirty="0" err="1">
                <a:solidFill>
                  <a:srgbClr val="FFFFFF"/>
                </a:solidFill>
              </a:rPr>
              <a:t>samverkansträff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D722870-2DDC-40E3-B6E3-6625520ECD96}"/>
              </a:ext>
            </a:extLst>
          </p:cNvPr>
          <p:cNvSpPr txBox="1"/>
          <p:nvPr/>
        </p:nvSpPr>
        <p:spPr>
          <a:xfrm>
            <a:off x="5690681" y="804333"/>
            <a:ext cx="5566370" cy="494471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457200" marR="0" lvl="0" indent="-4572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Datum/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tid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?</a:t>
            </a:r>
          </a:p>
          <a:p>
            <a:pPr marL="457200" marR="0" lvl="0" indent="-4572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Vem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kallar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?</a:t>
            </a:r>
          </a:p>
          <a:p>
            <a:pPr marL="457200" marR="0" lvl="0" indent="-4572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/>
              <a:t>Var? </a:t>
            </a:r>
            <a:r>
              <a:rPr lang="en-US" sz="2400" dirty="0" err="1"/>
              <a:t>Digitalt</a:t>
            </a:r>
            <a:r>
              <a:rPr lang="en-US" sz="2400" dirty="0"/>
              <a:t>/</a:t>
            </a:r>
            <a:r>
              <a:rPr lang="en-US" sz="2400" dirty="0" err="1"/>
              <a:t>fysiskt</a:t>
            </a:r>
            <a:r>
              <a:rPr lang="en-US" sz="2400" dirty="0"/>
              <a:t>?</a:t>
            </a: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10E37C-F07D-4168-BC85-99FEAB11D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7" y="6314248"/>
            <a:ext cx="1136756" cy="4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55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EEC9F9E-2A0E-48B0-AB2A-FF212DE2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7" y="804333"/>
            <a:ext cx="4469470" cy="4065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spc="200" dirty="0" err="1">
                <a:solidFill>
                  <a:srgbClr val="FFFFFF"/>
                </a:solidFill>
              </a:rPr>
              <a:t>Föreläsning</a:t>
            </a:r>
            <a:r>
              <a:rPr lang="en-US" sz="4400" b="1" spc="200" dirty="0">
                <a:solidFill>
                  <a:srgbClr val="FFFFFF"/>
                </a:solidFill>
              </a:rPr>
              <a:t>/</a:t>
            </a:r>
            <a:br>
              <a:rPr lang="en-US" sz="4400" b="1" spc="200" dirty="0">
                <a:solidFill>
                  <a:srgbClr val="FFFFFF"/>
                </a:solidFill>
              </a:rPr>
            </a:br>
            <a:r>
              <a:rPr lang="en-US" sz="4400" b="1" spc="200" dirty="0">
                <a:solidFill>
                  <a:srgbClr val="FFFFFF"/>
                </a:solidFill>
              </a:rPr>
              <a:t>mini-</a:t>
            </a:r>
            <a:r>
              <a:rPr lang="en-US" sz="4400" b="1" spc="200" dirty="0" err="1">
                <a:solidFill>
                  <a:srgbClr val="FFFFFF"/>
                </a:solidFill>
              </a:rPr>
              <a:t>utbildning</a:t>
            </a:r>
            <a:r>
              <a:rPr lang="en-US" sz="4400" b="1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C3A0D8C-3716-4ECB-B062-C3480156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9" y="3116178"/>
            <a:ext cx="3165441" cy="389592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F647F3C-0DAF-4C9F-AB2F-9A2A16B2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7" y="6314248"/>
            <a:ext cx="1136756" cy="44338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6507C19-2AA2-45E6-924D-85CCA02B2103}"/>
              </a:ext>
            </a:extLst>
          </p:cNvPr>
          <p:cNvSpPr txBox="1"/>
          <p:nvPr/>
        </p:nvSpPr>
        <p:spPr>
          <a:xfrm>
            <a:off x="6972730" y="889843"/>
            <a:ext cx="49214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0" i="0" dirty="0">
                <a:solidFill>
                  <a:srgbClr val="494746"/>
                </a:solidFill>
                <a:effectLst/>
              </a:rPr>
              <a:t>Förslag på föreläsning/mini-utbildning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v-SE" sz="2000" b="0" i="0" dirty="0">
              <a:solidFill>
                <a:srgbClr val="494746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sz="2000" b="0" i="0" dirty="0">
                <a:solidFill>
                  <a:srgbClr val="494746"/>
                </a:solidFill>
                <a:effectLst/>
              </a:rPr>
              <a:t>Har ni någon i er verksamhet som är duktig inom ett visst ämne? Be hen hålla en kort genomgång/utbildning.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000" b="0" i="0" dirty="0">
              <a:solidFill>
                <a:srgbClr val="494746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sz="2000" b="0" i="0" dirty="0">
                <a:solidFill>
                  <a:srgbClr val="494746"/>
                </a:solidFill>
                <a:effectLst/>
              </a:rPr>
              <a:t>Bjud in någon som kan informera om ett aktuellt ämne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000" b="0" i="0" dirty="0">
              <a:solidFill>
                <a:srgbClr val="494746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sz="2000" b="0" i="0" dirty="0">
                <a:solidFill>
                  <a:srgbClr val="494746"/>
                </a:solidFill>
                <a:effectLst/>
              </a:rPr>
              <a:t>Gå tillsammans igenom Samverkande sjukvårds lathundar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000" b="0" i="0" dirty="0">
              <a:solidFill>
                <a:srgbClr val="494746"/>
              </a:solidFill>
              <a:effectLst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v-SE" sz="2000" b="0" i="0" dirty="0">
                <a:solidFill>
                  <a:srgbClr val="494746"/>
                </a:solidFill>
                <a:effectLst/>
              </a:rPr>
              <a:t>Gå tillsammans igenom något av Samverkande sjukvårds digitala utbildningsmaterial (t ex SBAR, Akutjournalen)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502257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EEC9F9E-2A0E-48B0-AB2A-FF212DE2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7" y="804333"/>
            <a:ext cx="4469470" cy="4065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spc="200" dirty="0" err="1">
                <a:solidFill>
                  <a:srgbClr val="FFFFFF"/>
                </a:solidFill>
              </a:rPr>
              <a:t>Samverkansstöd</a:t>
            </a:r>
            <a:endParaRPr lang="en-US" sz="4400" b="1" dirty="0">
              <a:solidFill>
                <a:srgbClr val="FFFFFF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C3A0D8C-3716-4ECB-B062-C3480156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4882" y="3234166"/>
            <a:ext cx="2921945" cy="389592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F647F3C-0DAF-4C9F-AB2F-9A2A16B23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7" y="6314248"/>
            <a:ext cx="1136756" cy="44338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6507C19-2AA2-45E6-924D-85CCA02B2103}"/>
              </a:ext>
            </a:extLst>
          </p:cNvPr>
          <p:cNvSpPr txBox="1"/>
          <p:nvPr/>
        </p:nvSpPr>
        <p:spPr>
          <a:xfrm>
            <a:off x="5213131" y="735955"/>
            <a:ext cx="48678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49474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Samverkansstöd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494746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49474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Planera för en samverkansaktivitet under 2023 som involverar minst två olika verksamheter i Fyrbodal eller Lilla Edet.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49474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Skriv en ansökan med en kortfattad beskrivning av aktiviteten, vad målet är med det och hur det kommer att genomföras.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49474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Skicka in er ansökan senast 15 november på max 1 A4 sida till maria.e.klingberg@vgregion.se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494746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000" dirty="0">
                <a:solidFill>
                  <a:srgbClr val="494746"/>
                </a:solidFill>
                <a:latin typeface="Tw Cen MT" panose="020B0602020104020603"/>
              </a:rPr>
              <a:t>Aktiviteter som beviljas stöd får ett ekonomiskt bidrag på upp till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494746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10 000 kronor samt vid behov stöttning med kommunikationsinsatser och hjälp med planering och upplägg. 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066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Anpassat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3832B0"/>
      </a:accent1>
      <a:accent2>
        <a:srgbClr val="3832B0"/>
      </a:accent2>
      <a:accent3>
        <a:srgbClr val="3832B0"/>
      </a:accent3>
      <a:accent4>
        <a:srgbClr val="3832B0"/>
      </a:accent4>
      <a:accent5>
        <a:srgbClr val="3832B0"/>
      </a:accent5>
      <a:accent6>
        <a:srgbClr val="292583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5838</TotalTime>
  <Words>305</Words>
  <Application>Microsoft Office PowerPoint</Application>
  <PresentationFormat>Bredbild</PresentationFormat>
  <Paragraphs>53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Calibri</vt:lpstr>
      <vt:lpstr>Tw Cen MT</vt:lpstr>
      <vt:lpstr>Tw Cen MT Condensed</vt:lpstr>
      <vt:lpstr>Wingdings</vt:lpstr>
      <vt:lpstr>Wingdings 3</vt:lpstr>
      <vt:lpstr>Integral</vt:lpstr>
      <vt:lpstr>Lokal  samverkansträff </vt:lpstr>
      <vt:lpstr>Dagens Agenda</vt:lpstr>
      <vt:lpstr>Presentationsrunda </vt:lpstr>
      <vt:lpstr>Aktuellt just nu</vt:lpstr>
      <vt:lpstr>Hur fungerar samverkan hos oss?</vt:lpstr>
      <vt:lpstr>Hur fungerar samverkan hos oss?</vt:lpstr>
      <vt:lpstr>Boka in nästa samverkansträff</vt:lpstr>
      <vt:lpstr>Föreläsning/ mini-utbildning!</vt:lpstr>
      <vt:lpstr>Samverkansstöd</vt:lpstr>
      <vt:lpstr>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APT-material</dc:title>
  <dc:creator>Maria Karlsson</dc:creator>
  <cp:lastModifiedBy>Emma Lind</cp:lastModifiedBy>
  <cp:revision>127</cp:revision>
  <dcterms:created xsi:type="dcterms:W3CDTF">2021-04-26T13:06:27Z</dcterms:created>
  <dcterms:modified xsi:type="dcterms:W3CDTF">2022-10-05T15:17:07Z</dcterms:modified>
</cp:coreProperties>
</file>