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8" r:id="rId2"/>
    <p:sldId id="350" r:id="rId3"/>
    <p:sldId id="697" r:id="rId4"/>
    <p:sldId id="506" r:id="rId5"/>
    <p:sldId id="698" r:id="rId6"/>
    <p:sldId id="673" r:id="rId7"/>
    <p:sldId id="672" r:id="rId8"/>
    <p:sldId id="666" r:id="rId9"/>
    <p:sldId id="689" r:id="rId10"/>
    <p:sldId id="690" r:id="rId11"/>
    <p:sldId id="676" r:id="rId12"/>
    <p:sldId id="300" r:id="rId13"/>
    <p:sldId id="681" r:id="rId14"/>
    <p:sldId id="691" r:id="rId15"/>
    <p:sldId id="692" r:id="rId16"/>
    <p:sldId id="695" r:id="rId17"/>
    <p:sldId id="699" r:id="rId18"/>
    <p:sldId id="571" r:id="rId1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Karlsson" initials="HK" lastIdx="1" clrIdx="0">
    <p:extLst>
      <p:ext uri="{19B8F6BF-5375-455C-9EA6-DF929625EA0E}">
        <p15:presenceInfo xmlns:p15="http://schemas.microsoft.com/office/powerpoint/2012/main" userId="S-1-5-21-4207368772-811273523-976865563-116814" providerId="AD"/>
      </p:ext>
    </p:extLst>
  </p:cmAuthor>
  <p:cmAuthor id="2" name="Maria Karlsson" initials="MK" lastIdx="4" clrIdx="1">
    <p:extLst>
      <p:ext uri="{19B8F6BF-5375-455C-9EA6-DF929625EA0E}">
        <p15:presenceInfo xmlns:p15="http://schemas.microsoft.com/office/powerpoint/2012/main" userId="S-1-5-21-4207368772-811273523-976865563-319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2DE"/>
    <a:srgbClr val="000000"/>
    <a:srgbClr val="005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78" autoAdjust="0"/>
  </p:normalViewPr>
  <p:slideViewPr>
    <p:cSldViewPr snapToGrid="0">
      <p:cViewPr varScale="1">
        <p:scale>
          <a:sx n="95" d="100"/>
          <a:sy n="95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B7903-4904-475F-AE51-301A583E8237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18013-210B-47D8-9801-6E9146466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42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04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17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75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C79C-FCBB-45FA-8916-589A487E66F0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9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C79C-FCBB-45FA-8916-589A487E66F0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C79C-FCBB-45FA-8916-589A487E66F0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9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99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520F0-61BD-4B01-B83B-EEE26DA088F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11" descr="Line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6"/>
          <a:stretch>
            <a:fillRect/>
          </a:stretch>
        </p:blipFill>
        <p:spPr bwMode="auto">
          <a:xfrm>
            <a:off x="4451350" y="3729831"/>
            <a:ext cx="77406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739935" y="3876551"/>
            <a:ext cx="7163479" cy="497681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lang="sv-SE" dirty="0"/>
              <a:t>- Tillsammans gör vi skillnad -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658813"/>
            <a:ext cx="5897986" cy="21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3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520F0-61BD-4B01-B83B-EEE26DA08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589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520F0-61BD-4B01-B83B-EEE26DA08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72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520F0-61BD-4B01-B83B-EEE26DA08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73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Backgroun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/>
          <a:stretch>
            <a:fillRect/>
          </a:stretch>
        </p:blipFill>
        <p:spPr bwMode="auto">
          <a:xfrm>
            <a:off x="0" y="0"/>
            <a:ext cx="587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 userDrawn="1"/>
        </p:nvSpPr>
        <p:spPr>
          <a:xfrm>
            <a:off x="0" y="5688318"/>
            <a:ext cx="12192000" cy="1169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9" y="5825793"/>
            <a:ext cx="3252003" cy="8947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60955" cy="57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E0C12C-C38F-410A-AA8C-A4112031626B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B36330-D7B4-4ADC-9AB9-8397238DC4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4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31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73297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145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520F0-61BD-4B01-B83B-EEE26DA08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78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520F0-61BD-4B01-B83B-EEE26DA08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86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520F0-61BD-4B01-B83B-EEE26DA08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10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42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2520F0-61BD-4B01-B83B-EEE26DA08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1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9" y="5584610"/>
            <a:ext cx="2430125" cy="10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verkandesjukvard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facebook.com/samverkandesjukvar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8617011" y="436584"/>
            <a:ext cx="34499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Samverkan för vård på rätt nivå </a:t>
            </a:r>
          </a:p>
          <a:p>
            <a:pPr algn="ctr"/>
            <a:r>
              <a:rPr lang="sv-SE" sz="44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sv-SE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Samverkande sjukvård</a:t>
            </a:r>
            <a:endParaRPr lang="sv-SE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ktangel med klippt och rundat hörn 3"/>
          <p:cNvSpPr/>
          <p:nvPr/>
        </p:nvSpPr>
        <p:spPr>
          <a:xfrm rot="10800000">
            <a:off x="-75416" y="5458120"/>
            <a:ext cx="12358542" cy="283112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E7A93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5" name="Platshållare för text 14"/>
          <p:cNvSpPr txBox="1">
            <a:spLocks/>
          </p:cNvSpPr>
          <p:nvPr/>
        </p:nvSpPr>
        <p:spPr>
          <a:xfrm>
            <a:off x="4822760" y="6161834"/>
            <a:ext cx="3449904" cy="437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tx1"/>
                </a:solidFill>
              </a:rPr>
              <a:t>Tillsammans gör vi skillnad!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Rapportera till sjuksköterskan 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922669" y="1606408"/>
            <a:ext cx="5181600" cy="3926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Det är mycket viktigt att sjuksköterskan som tar emot uppdraget får all information hen behöver. I Samverkande sjukvård använder vi oss av SBAR när vi rapporterar för att säkerställa att ingen information tappas vid överrapporteringen.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SBAR är en modell som man kan använda vid all rapportering mellan läkare, sjuksköterska, undersköterska och omsorgspersonal.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följande bilder får du en kort genomgång av hur överrapportering enligt SBAR går till.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5E50082-4209-4E17-B9E7-14BCFED09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91" y="1970763"/>
            <a:ext cx="1668444" cy="2916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F51A56F-D100-456B-B868-7C1D672D0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01" y="2703348"/>
            <a:ext cx="1668446" cy="29164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454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r="4810" b="7408"/>
          <a:stretch/>
        </p:blipFill>
        <p:spPr>
          <a:xfrm>
            <a:off x="5547872" y="395412"/>
            <a:ext cx="6351686" cy="552347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1" y="5190636"/>
            <a:ext cx="2476531" cy="1032081"/>
          </a:xfrm>
          <a:prstGeom prst="rect">
            <a:avLst/>
          </a:prstGeom>
        </p:spPr>
      </p:pic>
      <p:sp>
        <p:nvSpPr>
          <p:cNvPr id="4" name="Underrubrik 4"/>
          <p:cNvSpPr txBox="1">
            <a:spLocks/>
          </p:cNvSpPr>
          <p:nvPr/>
        </p:nvSpPr>
        <p:spPr>
          <a:xfrm>
            <a:off x="819735" y="1717590"/>
            <a:ext cx="6384253" cy="2508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sv-SE" sz="6000" b="1" dirty="0">
                <a:solidFill>
                  <a:srgbClr val="A6B727"/>
                </a:solidFill>
              </a:rPr>
              <a:t>SBAR</a:t>
            </a:r>
            <a:r>
              <a:rPr lang="sv-SE" sz="6000" dirty="0">
                <a:solidFill>
                  <a:srgbClr val="000000"/>
                </a:solidFill>
              </a:rPr>
              <a:t> – när kommunikationen </a:t>
            </a:r>
            <a:br>
              <a:rPr lang="sv-SE" sz="6000" dirty="0">
                <a:solidFill>
                  <a:srgbClr val="000000"/>
                </a:solidFill>
              </a:rPr>
            </a:br>
            <a:r>
              <a:rPr lang="sv-SE" sz="6000" dirty="0">
                <a:solidFill>
                  <a:srgbClr val="000000"/>
                </a:solidFill>
              </a:rPr>
              <a:t>inte får gå fel </a:t>
            </a:r>
          </a:p>
        </p:txBody>
      </p:sp>
    </p:spTree>
    <p:extLst>
      <p:ext uri="{BB962C8B-B14F-4D97-AF65-F5344CB8AC3E}">
        <p14:creationId xmlns:p14="http://schemas.microsoft.com/office/powerpoint/2010/main" val="232499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ndad rektangulär 4"/>
          <p:cNvSpPr/>
          <p:nvPr/>
        </p:nvSpPr>
        <p:spPr>
          <a:xfrm>
            <a:off x="502689" y="396608"/>
            <a:ext cx="11116686" cy="1878518"/>
          </a:xfrm>
          <a:prstGeom prst="wedgeRoundRectCallout">
            <a:avLst>
              <a:gd name="adj1" fmla="val -20536"/>
              <a:gd name="adj2" fmla="val 71082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sv-SE" sz="6000" dirty="0">
                <a:solidFill>
                  <a:srgbClr val="FFFFFF"/>
                </a:solidFill>
              </a:rPr>
              <a:t>  Varför ska vi använda      </a:t>
            </a:r>
          </a:p>
          <a:p>
            <a:pPr marL="45720"/>
            <a:r>
              <a:rPr lang="sv-SE" sz="6000" dirty="0">
                <a:solidFill>
                  <a:srgbClr val="FFFFFF"/>
                </a:solidFill>
              </a:rPr>
              <a:t>  SBAR vid överlämning? 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420">
            <a:off x="511985" y="4276643"/>
            <a:ext cx="6149873" cy="479736"/>
          </a:xfr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9" y="2793766"/>
            <a:ext cx="5997460" cy="121168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0" y="5543891"/>
            <a:ext cx="7217760" cy="114312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24" y="5615870"/>
            <a:ext cx="7226783" cy="6512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76" y="4978743"/>
            <a:ext cx="5559380" cy="1292879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6719797" y="4372356"/>
            <a:ext cx="4787211" cy="1044430"/>
            <a:chOff x="6719797" y="4372357"/>
            <a:chExt cx="4915326" cy="1035101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2058">
              <a:off x="6719797" y="4372357"/>
              <a:ext cx="4915326" cy="983065"/>
            </a:xfrm>
            <a:prstGeom prst="rect">
              <a:avLst/>
            </a:prstGeom>
          </p:spPr>
        </p:pic>
        <p:sp>
          <p:nvSpPr>
            <p:cNvPr id="2" name="Rektangel 1"/>
            <p:cNvSpPr/>
            <p:nvPr/>
          </p:nvSpPr>
          <p:spPr>
            <a:xfrm>
              <a:off x="11268830" y="5171181"/>
              <a:ext cx="350546" cy="236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FFFFFF"/>
                </a:solidFill>
              </a:endParaRPr>
            </a:p>
          </p:txBody>
        </p:sp>
      </p:grpSp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34" y="3583928"/>
            <a:ext cx="6042185" cy="87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ndad rektangulär 4"/>
          <p:cNvSpPr/>
          <p:nvPr/>
        </p:nvSpPr>
        <p:spPr>
          <a:xfrm>
            <a:off x="444328" y="493498"/>
            <a:ext cx="7228704" cy="754277"/>
          </a:xfrm>
          <a:prstGeom prst="wedgeRoundRect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sv-SE" sz="5400" dirty="0">
                <a:solidFill>
                  <a:srgbClr val="FFFFFF"/>
                </a:solidFill>
              </a:rPr>
              <a:t> SBAR-modellen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4328" y="1956203"/>
            <a:ext cx="7541078" cy="4014249"/>
          </a:xfrm>
        </p:spPr>
        <p:txBody>
          <a:bodyPr>
            <a:normAutofit lnSpcReduction="10000"/>
          </a:bodyPr>
          <a:lstStyle/>
          <a:p>
            <a:r>
              <a:rPr lang="sv-SE" sz="2000" b="1" dirty="0">
                <a:solidFill>
                  <a:srgbClr val="FF0000"/>
                </a:solidFill>
              </a:rPr>
              <a:t>S – Situation. </a:t>
            </a:r>
            <a:r>
              <a:rPr lang="sv-SE" sz="2000" dirty="0"/>
              <a:t>Presentera dig själv och patienten. Beskriv för sjuksköterskan varför du tar kontakt.</a:t>
            </a:r>
            <a:br>
              <a:rPr lang="sv-SE" sz="2000" dirty="0"/>
            </a:br>
            <a:endParaRPr lang="sv-SE" sz="2000" dirty="0"/>
          </a:p>
          <a:p>
            <a:r>
              <a:rPr lang="sv-SE" sz="2000" b="1" dirty="0">
                <a:solidFill>
                  <a:srgbClr val="FF0000"/>
                </a:solidFill>
              </a:rPr>
              <a:t>B – Bakgrund. </a:t>
            </a:r>
            <a:r>
              <a:rPr lang="sv-SE" sz="2000" dirty="0"/>
              <a:t>Ge kortfattad relevant information om patientens sjukdomshistorik och behandlingar som du känner till. Finns smitta/överkänslighet?</a:t>
            </a:r>
            <a:br>
              <a:rPr lang="sv-SE" sz="2000" dirty="0"/>
            </a:br>
            <a:endParaRPr lang="sv-SE" sz="2000" dirty="0"/>
          </a:p>
          <a:p>
            <a:r>
              <a:rPr lang="sv-SE" sz="2000" b="1" dirty="0">
                <a:solidFill>
                  <a:srgbClr val="FF0000"/>
                </a:solidFill>
              </a:rPr>
              <a:t>A – Aktuellt tillstånd. </a:t>
            </a:r>
            <a:r>
              <a:rPr lang="sv-SE" sz="2000" dirty="0"/>
              <a:t>Rapportera status, vitala parametrar ( t ex temp) relevanta till situationen. Din bedömning, t ex ”såret ser ut att ha vätskat mycket och det är illrött runt om”.</a:t>
            </a:r>
            <a:br>
              <a:rPr lang="sv-SE" sz="2000" dirty="0"/>
            </a:br>
            <a:endParaRPr lang="sv-SE" sz="2000" dirty="0"/>
          </a:p>
          <a:p>
            <a:r>
              <a:rPr lang="sv-SE" sz="2000" b="1" dirty="0">
                <a:solidFill>
                  <a:srgbClr val="FF0000"/>
                </a:solidFill>
              </a:rPr>
              <a:t>R – Rekommendation. </a:t>
            </a:r>
            <a:r>
              <a:rPr lang="sv-SE" sz="2000" dirty="0"/>
              <a:t>Ge ditt förslag till åtgärd, t ex ”Jag skulle vilja att en sjuksköterska tittade på såret.” </a:t>
            </a:r>
            <a:endParaRPr lang="sv-SE" sz="16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6100CC-9589-4329-82C2-578EC374C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22" y="591532"/>
            <a:ext cx="2328250" cy="4069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0DE5188-E992-4D1E-BF62-50E78E2AF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32" y="1762395"/>
            <a:ext cx="2407328" cy="4208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04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8077685" y="1062356"/>
            <a:ext cx="3558284" cy="938719"/>
          </a:xfrm>
          <a:prstGeom prst="wedgeRectCallout">
            <a:avLst>
              <a:gd name="adj1" fmla="val -157336"/>
              <a:gd name="adj2" fmla="val 1247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Hej jag heter Per och arbetar i hemtjänsten………….., jag är hemma hos Elsa Persson som är född 19320303 – 4800. Elsa är inte inskriven i hemsjukvården och jag kontaktar dig för att Elsa har ett operationssår där omläggningen har lossnat.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060752" y="2293441"/>
            <a:ext cx="3575217" cy="600164"/>
          </a:xfrm>
          <a:prstGeom prst="wedgeRectCallout">
            <a:avLst>
              <a:gd name="adj1" fmla="val -153519"/>
              <a:gd name="adj2" fmla="val 1594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Elsa medicinerar för högt blodtryck och besväras av en hel del oro, inga andra sjukdomar. Elsa opererade igår bort en ganska stor hudförändring på hudmottagningen.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069218" y="3145201"/>
            <a:ext cx="3558283" cy="1107996"/>
          </a:xfrm>
          <a:prstGeom prst="wedgeRectCallout">
            <a:avLst>
              <a:gd name="adj1" fmla="val -159475"/>
              <a:gd name="adj2" fmla="val 7556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Idag under kvällen började operationssåret blöda och förbandet lossnade i kanten. Elsa är orolig för sitt sår och kan inte vänta tills imorgon och hon har svårt att ta sig till jourcentralen. Förbandet sitter i pannan och är ca 4x5 cm, det ser ut att vara mättat av blod och sluter inte tätt runt såret. Det har runnit lite blod ner i ögat som har torkat.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060752" y="4586333"/>
            <a:ext cx="3558282" cy="1785104"/>
          </a:xfrm>
          <a:prstGeom prst="wedgeRectCallout">
            <a:avLst>
              <a:gd name="adj1" fmla="val -159609"/>
              <a:gd name="adj2" fmla="val -575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”Jag tror såret behöver bedömas och läggas om av en sjuksköterska. Har du möjlighet att göra ett hembesök?”</a:t>
            </a:r>
          </a:p>
          <a:p>
            <a:endParaRPr lang="sv-SE" sz="1100" i="1" dirty="0"/>
          </a:p>
          <a:p>
            <a:r>
              <a:rPr lang="sv-SE" sz="1100" i="1" dirty="0"/>
              <a:t>Sjuksköterskan som säger JA till uppdraget kommer överens med dig som hemtjänstpersonal om hur och när hembesöket blir. I detta fallet så svarar sjuksköterskan att hon gör ett hembesök under kvällen. Sjuksköterskan får adress, telefonnummer och portkod till patienten. Sjuksköterskan lovar också att återkoppla till hemtjänsten efter besöket. </a:t>
            </a:r>
          </a:p>
        </p:txBody>
      </p:sp>
      <p:sp>
        <p:nvSpPr>
          <p:cNvPr id="10" name="Rundad rektangulär 9"/>
          <p:cNvSpPr/>
          <p:nvPr/>
        </p:nvSpPr>
        <p:spPr>
          <a:xfrm>
            <a:off x="444328" y="493498"/>
            <a:ext cx="7228704" cy="754277"/>
          </a:xfrm>
          <a:prstGeom prst="wedgeRoundRect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sv-SE" sz="5400" dirty="0">
                <a:solidFill>
                  <a:srgbClr val="FFFFFF"/>
                </a:solidFill>
              </a:rPr>
              <a:t>Exempel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04C1756-13CE-4D7D-A896-6F08EB178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5" y="1831797"/>
            <a:ext cx="2770450" cy="484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7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8077685" y="1062356"/>
            <a:ext cx="3558284" cy="938719"/>
          </a:xfrm>
          <a:prstGeom prst="wedgeRectCallout">
            <a:avLst>
              <a:gd name="adj1" fmla="val -158114"/>
              <a:gd name="adj2" fmla="val 10097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Hej jag heter Matilda och arbetar i nattpatrullen, jag är hemma hos Uno Karlsson som är född 19360703 – 4800.</a:t>
            </a:r>
          </a:p>
          <a:p>
            <a:r>
              <a:rPr lang="sv-SE" sz="1100" dirty="0"/>
              <a:t>Uno är inte inskriven i hemsjukvården och jag kontaktar dig för att Uno larmade för 1 timme sedan för att hans kateter läcker.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018881" y="2370364"/>
            <a:ext cx="3575217" cy="769441"/>
          </a:xfrm>
          <a:prstGeom prst="wedgeRectCallout">
            <a:avLst>
              <a:gd name="adj1" fmla="val -157284"/>
              <a:gd name="adj2" fmla="val 902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Uno har en kateter sedan 3 månader och det är vårdcentralen som sköter hans kateter i vanliga fall. Uno har berättat att han har stenar i urinblåsan och väntar på en tid hos urologen. Uno har kronisk ryggsmärta.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077686" y="3693803"/>
            <a:ext cx="3558283" cy="430887"/>
          </a:xfrm>
          <a:prstGeom prst="wedgeRectCallout">
            <a:avLst>
              <a:gd name="adj1" fmla="val -158917"/>
              <a:gd name="adj2" fmla="val 389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Unos katetern läcker och kateterpåsen är nästan tom. Uno är trött och han har svårt att ta sig till akutmottagningen.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018881" y="4854241"/>
            <a:ext cx="3558282" cy="1446550"/>
          </a:xfrm>
          <a:prstGeom prst="wedgeRectCallout">
            <a:avLst>
              <a:gd name="adj1" fmla="val -155620"/>
              <a:gd name="adj2" fmla="val -293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”Jag tror Uno behöver träffa en sjuksköterska som kan bedöma hans besvär. Har du möjlighet att göra ett hembesök?”</a:t>
            </a:r>
          </a:p>
          <a:p>
            <a:endParaRPr lang="sv-SE" sz="1100" dirty="0"/>
          </a:p>
          <a:p>
            <a:endParaRPr lang="sv-SE" sz="1100" i="1" dirty="0"/>
          </a:p>
          <a:p>
            <a:r>
              <a:rPr lang="sv-SE" sz="1100" i="1" dirty="0"/>
              <a:t>Sjuksköterskan som säger JA till uppdraget kommer överens med dig som personal  om hur och när hembesöket blir. </a:t>
            </a:r>
          </a:p>
        </p:txBody>
      </p:sp>
      <p:sp>
        <p:nvSpPr>
          <p:cNvPr id="10" name="Rundad rektangulär 9"/>
          <p:cNvSpPr/>
          <p:nvPr/>
        </p:nvSpPr>
        <p:spPr>
          <a:xfrm>
            <a:off x="444328" y="471464"/>
            <a:ext cx="7228704" cy="754277"/>
          </a:xfrm>
          <a:prstGeom prst="wedgeRoundRect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sv-SE" sz="5400" dirty="0">
                <a:solidFill>
                  <a:srgbClr val="FFFFFF"/>
                </a:solidFill>
              </a:rPr>
              <a:t>Exempel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EB7306A-DBEC-4FCC-829A-7E3809634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8" y="1560771"/>
            <a:ext cx="2817327" cy="4924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8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8027348" y="1260355"/>
            <a:ext cx="3608619" cy="769441"/>
          </a:xfrm>
          <a:prstGeom prst="wedgeRectCallout">
            <a:avLst>
              <a:gd name="adj1" fmla="val -159417"/>
              <a:gd name="adj2" fmla="val 1466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Hej, jag heter Anton och arbetar i trygghetslarmet………, jag är hemma hos Siv Andersson som är född 19740308 – 4800.</a:t>
            </a:r>
          </a:p>
          <a:p>
            <a:r>
              <a:rPr lang="sv-SE" sz="1100" dirty="0"/>
              <a:t>Jag ringer dig för att Siv har fått en brännskada, för en kvart sedan fick kokande tevatten på sin underarm.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060751" y="2398049"/>
            <a:ext cx="3575217" cy="769441"/>
          </a:xfrm>
          <a:prstGeom prst="wedgeRectCallout">
            <a:avLst>
              <a:gd name="adj1" fmla="val -160385"/>
              <a:gd name="adj2" fmla="val 911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Siv har en intellektuell funktionsnedsättning och går med rullator. Hon har trygghetslarm för att hon ramlar ofta. Bor med sin mamma som är 86 år, mamman sköter Sivs mediciner.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027347" y="3482600"/>
            <a:ext cx="3558283" cy="769441"/>
          </a:xfrm>
          <a:prstGeom prst="wedgeRectCallout">
            <a:avLst>
              <a:gd name="adj1" fmla="val -158773"/>
              <a:gd name="adj2" fmla="val 6206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Brännskadan är på högra underarmen och rodnaden är ca 10x10 cm, en blåsa har bildats i kanten. Siv har armen under kranen nu och har haft det i 10 minuter. Siv har ont och är ledsen.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027348" y="4448338"/>
            <a:ext cx="3558282" cy="1785104"/>
          </a:xfrm>
          <a:prstGeom prst="wedgeRectCallout">
            <a:avLst>
              <a:gd name="adj1" fmla="val -160497"/>
              <a:gd name="adj2" fmla="val 175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” Jag tror såret behöver bedömas och läggas om av en sjuksköterska. Har du möjlighet att göra ett hembesök?”</a:t>
            </a:r>
          </a:p>
          <a:p>
            <a:endParaRPr lang="sv-SE" sz="1100" i="1" dirty="0"/>
          </a:p>
          <a:p>
            <a:r>
              <a:rPr lang="sv-SE" sz="1100" i="1" dirty="0"/>
              <a:t>Sjuksköterskan som säger JA till uppdraget kommer överens med dig som  personal i trygghetslarmet hur och när hembesöket blir. I detta fall kommer du och sjuksköterskan överens om att göra hembesök inom en timme. Sjuksköterskan ger råd till dig att använda </a:t>
            </a:r>
            <a:r>
              <a:rPr lang="sv-SE" sz="1100" i="1" dirty="0" err="1"/>
              <a:t>kroppstempererat</a:t>
            </a:r>
            <a:r>
              <a:rPr lang="sv-SE" sz="1100" i="1" dirty="0"/>
              <a:t> vatten att kyla med och inte iskallt. Sjuksköterskan ringer innan besöket till Sivs mamma. </a:t>
            </a:r>
          </a:p>
        </p:txBody>
      </p:sp>
      <p:sp>
        <p:nvSpPr>
          <p:cNvPr id="10" name="Rundad rektangulär 9"/>
          <p:cNvSpPr/>
          <p:nvPr/>
        </p:nvSpPr>
        <p:spPr>
          <a:xfrm>
            <a:off x="444328" y="471464"/>
            <a:ext cx="7228704" cy="754277"/>
          </a:xfrm>
          <a:prstGeom prst="wedgeRoundRect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sv-SE" sz="5400" dirty="0">
                <a:solidFill>
                  <a:srgbClr val="FFFFFF"/>
                </a:solidFill>
              </a:rPr>
              <a:t>Exempel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AFACC6-1426-4B4B-8F2E-D8A204BED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39" y="1803881"/>
            <a:ext cx="2801067" cy="48963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38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837331" y="462976"/>
            <a:ext cx="10810025" cy="647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/>
              <a:t>Det här vet jag nu: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901783" y="572402"/>
            <a:ext cx="2338468" cy="194756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v-SE" dirty="0"/>
          </a:p>
          <a:p>
            <a:pPr algn="ctr"/>
            <a:r>
              <a:rPr lang="sv-SE" sz="2400" dirty="0"/>
              <a:t>När det inte är akut</a:t>
            </a:r>
          </a:p>
          <a:p>
            <a:pPr algn="ctr"/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775725" y="2425643"/>
            <a:ext cx="3190408" cy="283618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v-SE" sz="1400" dirty="0"/>
          </a:p>
          <a:p>
            <a:pPr algn="ctr"/>
            <a:r>
              <a:rPr lang="sv-SE" sz="2400" dirty="0"/>
              <a:t>Endast jourtid</a:t>
            </a:r>
          </a:p>
          <a:p>
            <a:pPr algn="ctr"/>
            <a:endParaRPr lang="sv-SE" sz="1400" dirty="0"/>
          </a:p>
        </p:txBody>
      </p:sp>
      <p:sp>
        <p:nvSpPr>
          <p:cNvPr id="5" name="textruta 4"/>
          <p:cNvSpPr txBox="1"/>
          <p:nvPr/>
        </p:nvSpPr>
        <p:spPr>
          <a:xfrm>
            <a:off x="324083" y="1887218"/>
            <a:ext cx="2930576" cy="2751237"/>
          </a:xfrm>
          <a:prstGeom prst="leftArrow">
            <a:avLst/>
          </a:prstGeom>
          <a:solidFill>
            <a:srgbClr val="BD92D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v-SE" dirty="0"/>
          </a:p>
          <a:p>
            <a:pPr algn="ctr"/>
            <a:r>
              <a:rPr lang="sv-SE" sz="2400" dirty="0"/>
              <a:t>SBAR vid </a:t>
            </a:r>
            <a:r>
              <a:rPr lang="sv-SE" sz="2400" dirty="0" err="1"/>
              <a:t>över-rapportering</a:t>
            </a:r>
            <a:endParaRPr lang="sv-SE" sz="2400" dirty="0"/>
          </a:p>
          <a:p>
            <a:pPr algn="ctr"/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840611" y="4451319"/>
            <a:ext cx="3043003" cy="2280285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v-SE" dirty="0"/>
          </a:p>
          <a:p>
            <a:pPr algn="ctr"/>
            <a:r>
              <a:rPr lang="sv-SE" sz="2400" dirty="0"/>
              <a:t>för de som inte är inskrivna i hemsjukvård</a:t>
            </a:r>
          </a:p>
          <a:p>
            <a:pPr algn="ctr"/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8476938" y="391040"/>
            <a:ext cx="2608290" cy="194095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v-SE" dirty="0"/>
          </a:p>
          <a:p>
            <a:pPr algn="ctr"/>
            <a:r>
              <a:rPr lang="sv-SE" sz="2400" dirty="0"/>
              <a:t>men inte kan vänta till nästa dag</a:t>
            </a:r>
          </a:p>
          <a:p>
            <a:pPr algn="ctr"/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837331" y="1176853"/>
            <a:ext cx="351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Uppdrag till sjuksköterska kan ges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316714" y="4617678"/>
            <a:ext cx="2238050" cy="1947565"/>
          </a:xfrm>
          <a:prstGeom prst="oc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v-SE" dirty="0"/>
          </a:p>
          <a:p>
            <a:pPr algn="ctr"/>
            <a:r>
              <a:rPr lang="sv-SE" sz="2400" dirty="0" err="1"/>
              <a:t>Ssk</a:t>
            </a:r>
            <a:r>
              <a:rPr lang="sv-SE" sz="2400" dirty="0"/>
              <a:t> kan säga nej</a:t>
            </a:r>
          </a:p>
          <a:p>
            <a:pPr algn="ctr"/>
            <a:endParaRPr lang="sv-SE" dirty="0"/>
          </a:p>
        </p:txBody>
      </p:sp>
      <p:sp>
        <p:nvSpPr>
          <p:cNvPr id="8" name="Frihandsfigur 7"/>
          <p:cNvSpPr/>
          <p:nvPr/>
        </p:nvSpPr>
        <p:spPr>
          <a:xfrm>
            <a:off x="7292051" y="1398671"/>
            <a:ext cx="1166056" cy="245191"/>
          </a:xfrm>
          <a:custGeom>
            <a:avLst/>
            <a:gdLst>
              <a:gd name="connsiteX0" fmla="*/ 0 w 1166056"/>
              <a:gd name="connsiteY0" fmla="*/ 152337 h 245191"/>
              <a:gd name="connsiteX1" fmla="*/ 196769 w 1166056"/>
              <a:gd name="connsiteY1" fmla="*/ 1866 h 245191"/>
              <a:gd name="connsiteX2" fmla="*/ 428263 w 1166056"/>
              <a:gd name="connsiteY2" fmla="*/ 244934 h 245191"/>
              <a:gd name="connsiteX3" fmla="*/ 671331 w 1166056"/>
              <a:gd name="connsiteY3" fmla="*/ 48164 h 245191"/>
              <a:gd name="connsiteX4" fmla="*/ 1134319 w 1166056"/>
              <a:gd name="connsiteY4" fmla="*/ 25015 h 245191"/>
              <a:gd name="connsiteX5" fmla="*/ 1088020 w 1166056"/>
              <a:gd name="connsiteY5" fmla="*/ 25015 h 2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056" h="245191">
                <a:moveTo>
                  <a:pt x="0" y="152337"/>
                </a:moveTo>
                <a:cubicBezTo>
                  <a:pt x="62696" y="69385"/>
                  <a:pt x="125392" y="-13567"/>
                  <a:pt x="196769" y="1866"/>
                </a:cubicBezTo>
                <a:cubicBezTo>
                  <a:pt x="268146" y="17299"/>
                  <a:pt x="349169" y="237218"/>
                  <a:pt x="428263" y="244934"/>
                </a:cubicBezTo>
                <a:cubicBezTo>
                  <a:pt x="507357" y="252650"/>
                  <a:pt x="553655" y="84817"/>
                  <a:pt x="671331" y="48164"/>
                </a:cubicBezTo>
                <a:cubicBezTo>
                  <a:pt x="789007" y="11511"/>
                  <a:pt x="1064871" y="28873"/>
                  <a:pt x="1134319" y="25015"/>
                </a:cubicBezTo>
                <a:cubicBezTo>
                  <a:pt x="1203767" y="21157"/>
                  <a:pt x="1145893" y="23086"/>
                  <a:pt x="1088020" y="25015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8345347" y="2349661"/>
            <a:ext cx="1596329" cy="925974"/>
          </a:xfrm>
          <a:custGeom>
            <a:avLst/>
            <a:gdLst>
              <a:gd name="connsiteX0" fmla="*/ 1527858 w 1596329"/>
              <a:gd name="connsiteY0" fmla="*/ 0 h 925974"/>
              <a:gd name="connsiteX1" fmla="*/ 1551007 w 1596329"/>
              <a:gd name="connsiteY1" fmla="*/ 416688 h 925974"/>
              <a:gd name="connsiteX2" fmla="*/ 1006997 w 1596329"/>
              <a:gd name="connsiteY2" fmla="*/ 335666 h 925974"/>
              <a:gd name="connsiteX3" fmla="*/ 740780 w 1596329"/>
              <a:gd name="connsiteY3" fmla="*/ 671331 h 925974"/>
              <a:gd name="connsiteX4" fmla="*/ 185195 w 1596329"/>
              <a:gd name="connsiteY4" fmla="*/ 659757 h 925974"/>
              <a:gd name="connsiteX5" fmla="*/ 0 w 1596329"/>
              <a:gd name="connsiteY5" fmla="*/ 925974 h 92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329" h="925974">
                <a:moveTo>
                  <a:pt x="1527858" y="0"/>
                </a:moveTo>
                <a:cubicBezTo>
                  <a:pt x="1582837" y="180372"/>
                  <a:pt x="1637817" y="360744"/>
                  <a:pt x="1551007" y="416688"/>
                </a:cubicBezTo>
                <a:cubicBezTo>
                  <a:pt x="1464197" y="472632"/>
                  <a:pt x="1142035" y="293226"/>
                  <a:pt x="1006997" y="335666"/>
                </a:cubicBezTo>
                <a:cubicBezTo>
                  <a:pt x="871959" y="378106"/>
                  <a:pt x="877747" y="617316"/>
                  <a:pt x="740780" y="671331"/>
                </a:cubicBezTo>
                <a:cubicBezTo>
                  <a:pt x="603813" y="725346"/>
                  <a:pt x="308658" y="617317"/>
                  <a:pt x="185195" y="659757"/>
                </a:cubicBezTo>
                <a:cubicBezTo>
                  <a:pt x="61732" y="702197"/>
                  <a:pt x="0" y="925974"/>
                  <a:pt x="0" y="925974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/>
        </p:nvSpPr>
        <p:spPr>
          <a:xfrm>
            <a:off x="8264324" y="3842744"/>
            <a:ext cx="2169052" cy="601934"/>
          </a:xfrm>
          <a:custGeom>
            <a:avLst/>
            <a:gdLst>
              <a:gd name="connsiteX0" fmla="*/ 0 w 2169052"/>
              <a:gd name="connsiteY0" fmla="*/ 196821 h 601934"/>
              <a:gd name="connsiteX1" fmla="*/ 578734 w 2169052"/>
              <a:gd name="connsiteY1" fmla="*/ 393590 h 601934"/>
              <a:gd name="connsiteX2" fmla="*/ 1006998 w 2169052"/>
              <a:gd name="connsiteY2" fmla="*/ 138947 h 601934"/>
              <a:gd name="connsiteX3" fmla="*/ 1377387 w 2169052"/>
              <a:gd name="connsiteY3" fmla="*/ 231545 h 601934"/>
              <a:gd name="connsiteX4" fmla="*/ 1875099 w 2169052"/>
              <a:gd name="connsiteY4" fmla="*/ 51 h 601934"/>
              <a:gd name="connsiteX5" fmla="*/ 2164466 w 2169052"/>
              <a:gd name="connsiteY5" fmla="*/ 254694 h 601934"/>
              <a:gd name="connsiteX6" fmla="*/ 2060294 w 2169052"/>
              <a:gd name="connsiteY6" fmla="*/ 601934 h 6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9052" h="601934">
                <a:moveTo>
                  <a:pt x="0" y="196821"/>
                </a:moveTo>
                <a:cubicBezTo>
                  <a:pt x="205450" y="300028"/>
                  <a:pt x="410901" y="403236"/>
                  <a:pt x="578734" y="393590"/>
                </a:cubicBezTo>
                <a:cubicBezTo>
                  <a:pt x="746567" y="383944"/>
                  <a:pt x="873889" y="165954"/>
                  <a:pt x="1006998" y="138947"/>
                </a:cubicBezTo>
                <a:cubicBezTo>
                  <a:pt x="1140107" y="111939"/>
                  <a:pt x="1232704" y="254694"/>
                  <a:pt x="1377387" y="231545"/>
                </a:cubicBezTo>
                <a:cubicBezTo>
                  <a:pt x="1522070" y="208396"/>
                  <a:pt x="1743919" y="-3807"/>
                  <a:pt x="1875099" y="51"/>
                </a:cubicBezTo>
                <a:cubicBezTo>
                  <a:pt x="2006279" y="3909"/>
                  <a:pt x="2133600" y="154380"/>
                  <a:pt x="2164466" y="254694"/>
                </a:cubicBezTo>
                <a:cubicBezTo>
                  <a:pt x="2195332" y="355008"/>
                  <a:pt x="2060294" y="601934"/>
                  <a:pt x="2060294" y="601934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/>
          <p:cNvSpPr/>
          <p:nvPr/>
        </p:nvSpPr>
        <p:spPr>
          <a:xfrm>
            <a:off x="5567423" y="5413532"/>
            <a:ext cx="3229336" cy="447502"/>
          </a:xfrm>
          <a:custGeom>
            <a:avLst/>
            <a:gdLst>
              <a:gd name="connsiteX0" fmla="*/ 3229336 w 3229336"/>
              <a:gd name="connsiteY0" fmla="*/ 177040 h 447502"/>
              <a:gd name="connsiteX1" fmla="*/ 2916820 w 3229336"/>
              <a:gd name="connsiteY1" fmla="*/ 3420 h 447502"/>
              <a:gd name="connsiteX2" fmla="*/ 2523281 w 3229336"/>
              <a:gd name="connsiteY2" fmla="*/ 315936 h 447502"/>
              <a:gd name="connsiteX3" fmla="*/ 1759352 w 3229336"/>
              <a:gd name="connsiteY3" fmla="*/ 246488 h 447502"/>
              <a:gd name="connsiteX4" fmla="*/ 1423686 w 3229336"/>
              <a:gd name="connsiteY4" fmla="*/ 443258 h 447502"/>
              <a:gd name="connsiteX5" fmla="*/ 601883 w 3229336"/>
              <a:gd name="connsiteY5" fmla="*/ 26569 h 447502"/>
              <a:gd name="connsiteX6" fmla="*/ 347240 w 3229336"/>
              <a:gd name="connsiteY6" fmla="*/ 188615 h 447502"/>
              <a:gd name="connsiteX7" fmla="*/ 0 w 3229336"/>
              <a:gd name="connsiteY7" fmla="*/ 234914 h 44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9336" h="447502">
                <a:moveTo>
                  <a:pt x="3229336" y="177040"/>
                </a:moveTo>
                <a:cubicBezTo>
                  <a:pt x="3131916" y="78655"/>
                  <a:pt x="3034496" y="-19729"/>
                  <a:pt x="2916820" y="3420"/>
                </a:cubicBezTo>
                <a:cubicBezTo>
                  <a:pt x="2799144" y="26569"/>
                  <a:pt x="2716192" y="275425"/>
                  <a:pt x="2523281" y="315936"/>
                </a:cubicBezTo>
                <a:cubicBezTo>
                  <a:pt x="2330370" y="356447"/>
                  <a:pt x="1942618" y="225268"/>
                  <a:pt x="1759352" y="246488"/>
                </a:cubicBezTo>
                <a:cubicBezTo>
                  <a:pt x="1576086" y="267708"/>
                  <a:pt x="1616597" y="479911"/>
                  <a:pt x="1423686" y="443258"/>
                </a:cubicBezTo>
                <a:cubicBezTo>
                  <a:pt x="1230774" y="406605"/>
                  <a:pt x="781291" y="69009"/>
                  <a:pt x="601883" y="26569"/>
                </a:cubicBezTo>
                <a:cubicBezTo>
                  <a:pt x="422475" y="-15871"/>
                  <a:pt x="447554" y="153891"/>
                  <a:pt x="347240" y="188615"/>
                </a:cubicBezTo>
                <a:cubicBezTo>
                  <a:pt x="246926" y="223339"/>
                  <a:pt x="123463" y="229126"/>
                  <a:pt x="0" y="234914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/>
        </p:nvSpPr>
        <p:spPr>
          <a:xfrm>
            <a:off x="3254659" y="3134297"/>
            <a:ext cx="1308101" cy="1416894"/>
          </a:xfrm>
          <a:custGeom>
            <a:avLst/>
            <a:gdLst>
              <a:gd name="connsiteX0" fmla="*/ 1145894 w 1308101"/>
              <a:gd name="connsiteY0" fmla="*/ 1416894 h 1416894"/>
              <a:gd name="connsiteX1" fmla="*/ 1307939 w 1308101"/>
              <a:gd name="connsiteY1" fmla="*/ 1139102 h 1416894"/>
              <a:gd name="connsiteX2" fmla="*/ 1169043 w 1308101"/>
              <a:gd name="connsiteY2" fmla="*/ 733988 h 1416894"/>
              <a:gd name="connsiteX3" fmla="*/ 844952 w 1308101"/>
              <a:gd name="connsiteY3" fmla="*/ 664540 h 1416894"/>
              <a:gd name="connsiteX4" fmla="*/ 925975 w 1308101"/>
              <a:gd name="connsiteY4" fmla="*/ 271000 h 1416894"/>
              <a:gd name="connsiteX5" fmla="*/ 821803 w 1308101"/>
              <a:gd name="connsiteY5" fmla="*/ 4783 h 1416894"/>
              <a:gd name="connsiteX6" fmla="*/ 520861 w 1308101"/>
              <a:gd name="connsiteY6" fmla="*/ 108955 h 1416894"/>
              <a:gd name="connsiteX7" fmla="*/ 277793 w 1308101"/>
              <a:gd name="connsiteY7" fmla="*/ 224702 h 1416894"/>
              <a:gd name="connsiteX8" fmla="*/ 0 w 1308101"/>
              <a:gd name="connsiteY8" fmla="*/ 143679 h 14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101" h="1416894">
                <a:moveTo>
                  <a:pt x="1145894" y="1416894"/>
                </a:moveTo>
                <a:cubicBezTo>
                  <a:pt x="1224987" y="1334907"/>
                  <a:pt x="1304081" y="1252920"/>
                  <a:pt x="1307939" y="1139102"/>
                </a:cubicBezTo>
                <a:cubicBezTo>
                  <a:pt x="1311797" y="1025284"/>
                  <a:pt x="1246207" y="813081"/>
                  <a:pt x="1169043" y="733988"/>
                </a:cubicBezTo>
                <a:cubicBezTo>
                  <a:pt x="1091879" y="654895"/>
                  <a:pt x="885463" y="741705"/>
                  <a:pt x="844952" y="664540"/>
                </a:cubicBezTo>
                <a:cubicBezTo>
                  <a:pt x="804441" y="587375"/>
                  <a:pt x="929833" y="380959"/>
                  <a:pt x="925975" y="271000"/>
                </a:cubicBezTo>
                <a:cubicBezTo>
                  <a:pt x="922117" y="161041"/>
                  <a:pt x="889322" y="31790"/>
                  <a:pt x="821803" y="4783"/>
                </a:cubicBezTo>
                <a:cubicBezTo>
                  <a:pt x="754284" y="-22225"/>
                  <a:pt x="611529" y="72302"/>
                  <a:pt x="520861" y="108955"/>
                </a:cubicBezTo>
                <a:cubicBezTo>
                  <a:pt x="430193" y="145608"/>
                  <a:pt x="364603" y="218915"/>
                  <a:pt x="277793" y="224702"/>
                </a:cubicBezTo>
                <a:cubicBezTo>
                  <a:pt x="190983" y="230489"/>
                  <a:pt x="95491" y="187084"/>
                  <a:pt x="0" y="143679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7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75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2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75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7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/>
      <p:bldP spid="14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155549" y="1919208"/>
            <a:ext cx="4385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>
                <a:hlinkClick r:id="rId3"/>
              </a:rPr>
              <a:t>www.samverkandesjukvard.se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Vi finns också på </a:t>
            </a:r>
            <a:r>
              <a:rPr lang="sv-SE" dirty="0" err="1"/>
              <a:t>facebook</a:t>
            </a:r>
            <a:r>
              <a:rPr lang="sv-SE" dirty="0"/>
              <a:t>:</a:t>
            </a:r>
          </a:p>
          <a:p>
            <a:r>
              <a:rPr lang="sv-SE" dirty="0">
                <a:hlinkClick r:id="rId4"/>
              </a:rPr>
              <a:t>www.facebook.com/samverkandesjukvard</a:t>
            </a:r>
            <a:endParaRPr lang="sv-SE" dirty="0"/>
          </a:p>
          <a:p>
            <a:endParaRPr lang="sv-SE" dirty="0"/>
          </a:p>
          <a:p>
            <a:r>
              <a:rPr lang="sv-SE" dirty="0"/>
              <a:t>och på </a:t>
            </a:r>
            <a:r>
              <a:rPr lang="sv-SE" dirty="0" err="1"/>
              <a:t>Instagram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 err="1">
                <a:solidFill>
                  <a:srgbClr val="F49100"/>
                </a:solidFill>
              </a:rPr>
              <a:t>samverkandesjukvard</a:t>
            </a:r>
            <a:endParaRPr lang="sv-SE" dirty="0">
              <a:solidFill>
                <a:srgbClr val="F49100"/>
              </a:solidFill>
            </a:endParaRPr>
          </a:p>
          <a:p>
            <a:endParaRPr lang="sv-SE" dirty="0">
              <a:solidFill>
                <a:srgbClr val="F6A937"/>
              </a:solidFill>
            </a:endParaRPr>
          </a:p>
          <a:p>
            <a:r>
              <a:rPr lang="sv-SE" dirty="0">
                <a:solidFill>
                  <a:srgbClr val="F49100"/>
                </a:solidFill>
              </a:rPr>
              <a:t>#</a:t>
            </a:r>
            <a:r>
              <a:rPr lang="sv-SE" dirty="0" err="1">
                <a:solidFill>
                  <a:srgbClr val="F49100"/>
                </a:solidFill>
              </a:rPr>
              <a:t>samverkandesjukvard</a:t>
            </a:r>
            <a:endParaRPr lang="sv-SE" dirty="0">
              <a:solidFill>
                <a:srgbClr val="F49100"/>
              </a:solidFill>
            </a:endParaRPr>
          </a:p>
          <a:p>
            <a:endParaRPr lang="sv-SE" dirty="0"/>
          </a:p>
          <a:p>
            <a:r>
              <a:rPr lang="sv-SE" dirty="0"/>
              <a:t>Kontaktuppgifter hittar du på webbsidan!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937" y="2868228"/>
            <a:ext cx="491612" cy="41878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336022" y="760788"/>
            <a:ext cx="3331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Vill du veta mer?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FA6730A-96AE-45F4-A5E7-7C6274902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101" y="2072640"/>
            <a:ext cx="6350900" cy="29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9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VGR_Karta_fyrbodalkommuner_gul_300dp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94" y="774504"/>
            <a:ext cx="4102856" cy="509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10152858" y="4797216"/>
            <a:ext cx="135528" cy="138824"/>
          </a:xfrm>
          <a:prstGeom prst="plus">
            <a:avLst>
              <a:gd name="adj" fmla="val 30769"/>
            </a:avLst>
          </a:prstGeom>
          <a:solidFill>
            <a:srgbClr val="DF03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9481807" y="4501731"/>
            <a:ext cx="135528" cy="138823"/>
          </a:xfrm>
          <a:prstGeom prst="plus">
            <a:avLst>
              <a:gd name="adj" fmla="val 30769"/>
            </a:avLst>
          </a:prstGeom>
          <a:solidFill>
            <a:srgbClr val="DF03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11" y="5094891"/>
            <a:ext cx="298056" cy="298056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39" y="3033953"/>
            <a:ext cx="298056" cy="298056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0" y="2187048"/>
            <a:ext cx="298056" cy="298056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47" y="1777219"/>
            <a:ext cx="298056" cy="298056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83" y="1926247"/>
            <a:ext cx="298056" cy="298056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536" y="1685813"/>
            <a:ext cx="298056" cy="298056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44" y="2812915"/>
            <a:ext cx="298056" cy="29805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07" y="2624223"/>
            <a:ext cx="298056" cy="298056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912" y="3182981"/>
            <a:ext cx="298056" cy="298056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25" y="5148937"/>
            <a:ext cx="298056" cy="298056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69" y="3997194"/>
            <a:ext cx="298056" cy="298056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25" y="4203675"/>
            <a:ext cx="298056" cy="29805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53" y="4273086"/>
            <a:ext cx="298056" cy="298056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43" y="4728477"/>
            <a:ext cx="298056" cy="298056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627024" y="1983869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Samverkande sjukvård är en samverkan mellan vårdcentraler, jourcentraler, 1177, SOS Alarm, Sjukvårdens larmcentral, ambulansen, MÄVA (NU-sjukvårdens medicinska äldrevårdsavdelning), hemsjukvård och hemtjänst i kommunerna i Fyrbodal och Lilla Edet. </a:t>
            </a:r>
          </a:p>
          <a:p>
            <a:endParaRPr lang="sv-SE" dirty="0"/>
          </a:p>
          <a:p>
            <a:r>
              <a:rPr lang="sv-SE" dirty="0"/>
              <a:t>Samverkande sjukvård startade som ett pilotprojekt i Strömstad och Tanum 2010 och har därefter spridit sig till kommun efter kommun.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511881" y="827021"/>
            <a:ext cx="749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+mj-lt"/>
              </a:rPr>
              <a:t>Vad är Samverkande sjukvård?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7FDE2B19-48E4-43BA-8E9B-96E86B418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716" y="5144743"/>
            <a:ext cx="298056" cy="2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93703" y="1261690"/>
            <a:ext cx="749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+mj-lt"/>
              </a:rPr>
              <a:t>Varför samverkar man?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09" y="1896164"/>
            <a:ext cx="5395291" cy="359686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93703" y="1914252"/>
            <a:ext cx="569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Samverkande sjukvård handlar om att sudda ut gränser mellan verksamheter och ta hjälp av varandra för att kunna ge en så nära och trygg vård som möjligt. </a:t>
            </a: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ED28C4B-22E7-48CE-A35A-0B45B01AFBCB}"/>
              </a:ext>
            </a:extLst>
          </p:cNvPr>
          <p:cNvSpPr txBox="1"/>
          <p:nvPr/>
        </p:nvSpPr>
        <p:spPr>
          <a:xfrm>
            <a:off x="493703" y="3812138"/>
            <a:ext cx="569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Konceptet är inte mer märkvärdigt än att olika aktörer kan ta kontakt med varandra och ge uppdrag till varandra i de lägen där man ser att det skulle bidra till en närmare och bättre vård för patienten.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D9D590B-7CF0-4969-AC19-96A01FF8CB2E}"/>
              </a:ext>
            </a:extLst>
          </p:cNvPr>
          <p:cNvSpPr txBox="1"/>
          <p:nvPr/>
        </p:nvSpPr>
        <p:spPr>
          <a:xfrm>
            <a:off x="493703" y="3182368"/>
            <a:ext cx="749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+mj-lt"/>
              </a:rPr>
              <a:t>Hur samverkar man?</a:t>
            </a:r>
          </a:p>
        </p:txBody>
      </p:sp>
    </p:spTree>
    <p:extLst>
      <p:ext uri="{BB962C8B-B14F-4D97-AF65-F5344CB8AC3E}">
        <p14:creationId xmlns:p14="http://schemas.microsoft.com/office/powerpoint/2010/main" val="31890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 txBox="1">
            <a:spLocks noGrp="1"/>
          </p:cNvSpPr>
          <p:nvPr>
            <p:ph idx="4294967295"/>
          </p:nvPr>
        </p:nvSpPr>
        <p:spPr>
          <a:xfrm>
            <a:off x="5706139" y="2868688"/>
            <a:ext cx="5734878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sv-S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</a:rPr>
              <a:t>Detta innebär att du som arbetar i Hemtjänsten kan be hemsjukvården om hjälp under jourtid när vårdcentralen är stängd, </a:t>
            </a:r>
            <a:r>
              <a:rPr lang="sv-SE" sz="1800" b="1" dirty="0">
                <a:solidFill>
                  <a:srgbClr val="000000"/>
                </a:solidFill>
              </a:rPr>
              <a:t>även när det gäller brukare som inte är inskrivna i hemsjukvård</a:t>
            </a:r>
            <a:r>
              <a:rPr lang="sv-SE" sz="18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4" y="2199173"/>
            <a:ext cx="5352222" cy="356814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93702" y="721566"/>
            <a:ext cx="1132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+mj-lt"/>
              </a:rPr>
              <a:t>Vad innebär det för mig som arbetar i hemtjänst?</a:t>
            </a:r>
          </a:p>
        </p:txBody>
      </p:sp>
    </p:spTree>
    <p:extLst>
      <p:ext uri="{BB962C8B-B14F-4D97-AF65-F5344CB8AC3E}">
        <p14:creationId xmlns:p14="http://schemas.microsoft.com/office/powerpoint/2010/main" val="83768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68077" y="1009801"/>
            <a:ext cx="1132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+mj-lt"/>
              </a:rPr>
              <a:t>Hur går det till?</a:t>
            </a:r>
          </a:p>
        </p:txBody>
      </p:sp>
      <p:sp>
        <p:nvSpPr>
          <p:cNvPr id="3" name="Platshållare för innehåll 4"/>
          <p:cNvSpPr txBox="1">
            <a:spLocks/>
          </p:cNvSpPr>
          <p:nvPr/>
        </p:nvSpPr>
        <p:spPr>
          <a:xfrm>
            <a:off x="795159" y="2358200"/>
            <a:ext cx="5913753" cy="25996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dirty="0">
                <a:solidFill>
                  <a:srgbClr val="000000"/>
                </a:solidFill>
              </a:rPr>
              <a:t>När du ber kommunens sjuksköterska om hjälp med en patient är det hemtjänsten som är </a:t>
            </a:r>
            <a:r>
              <a:rPr lang="sv-SE" sz="1800" b="1" dirty="0">
                <a:solidFill>
                  <a:srgbClr val="000000"/>
                </a:solidFill>
              </a:rPr>
              <a:t>uppdragsgivare</a:t>
            </a:r>
            <a:r>
              <a:rPr lang="sv-SE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>
                <a:solidFill>
                  <a:srgbClr val="000000"/>
                </a:solidFill>
              </a:rPr>
              <a:t>Du ger sjuksköterskan ett </a:t>
            </a:r>
            <a:r>
              <a:rPr lang="sv-SE" sz="1800" b="1" dirty="0">
                <a:solidFill>
                  <a:srgbClr val="000000"/>
                </a:solidFill>
              </a:rPr>
              <a:t>assistansuppdrag</a:t>
            </a:r>
            <a:r>
              <a:rPr lang="sv-SE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>
                <a:solidFill>
                  <a:srgbClr val="000000"/>
                </a:solidFill>
              </a:rPr>
              <a:t>Sjuksköterskan kan säga </a:t>
            </a:r>
            <a:r>
              <a:rPr lang="sv-SE" sz="1800" b="1" dirty="0">
                <a:solidFill>
                  <a:srgbClr val="000000"/>
                </a:solidFill>
              </a:rPr>
              <a:t>ja eller nej till uppdraget </a:t>
            </a:r>
            <a:r>
              <a:rPr lang="sv-SE" sz="1800" dirty="0">
                <a:solidFill>
                  <a:srgbClr val="000000"/>
                </a:solidFill>
              </a:rPr>
              <a:t>beroende på om det finns möjlighet att utföra uppdraget.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>
                <a:solidFill>
                  <a:srgbClr val="000000"/>
                </a:solidFill>
              </a:rPr>
              <a:t>Be patienten om </a:t>
            </a:r>
            <a:r>
              <a:rPr lang="sv-SE" sz="1800" b="1" dirty="0">
                <a:solidFill>
                  <a:srgbClr val="000000"/>
                </a:solidFill>
              </a:rPr>
              <a:t>samtycke</a:t>
            </a:r>
            <a:r>
              <a:rPr lang="sv-SE" sz="1800" dirty="0">
                <a:solidFill>
                  <a:srgbClr val="000000"/>
                </a:solidFill>
              </a:rPr>
              <a:t> till att kontakta sjuksköterskan.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>
                <a:solidFill>
                  <a:srgbClr val="000000"/>
                </a:solidFill>
              </a:rPr>
              <a:t>Uppdraget utförs genom att sjuksköterskan gör ett </a:t>
            </a:r>
            <a:r>
              <a:rPr lang="sv-SE" sz="1800" b="1" dirty="0">
                <a:solidFill>
                  <a:srgbClr val="000000"/>
                </a:solidFill>
              </a:rPr>
              <a:t>hembesök</a:t>
            </a:r>
            <a:r>
              <a:rPr lang="sv-SE" sz="1800" dirty="0">
                <a:solidFill>
                  <a:srgbClr val="000000"/>
                </a:solidFill>
              </a:rPr>
              <a:t> hos patienten och gör bedömning och/eller åtgärder.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7" y="1594576"/>
            <a:ext cx="5236265" cy="34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3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Vilka patienter kan vi kontakta hemsjukvården om?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08643" cy="4351338"/>
          </a:xfrm>
        </p:spPr>
        <p:txBody>
          <a:bodyPr>
            <a:normAutofit/>
          </a:bodyPr>
          <a:lstStyle/>
          <a:p>
            <a:r>
              <a:rPr lang="sv-SE" sz="1800" dirty="0"/>
              <a:t>Patienten skall inte redan vara inskriven i hemsjukvården.</a:t>
            </a:r>
            <a:br>
              <a:rPr lang="sv-SE" sz="1800" dirty="0"/>
            </a:b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Patienter inskrivna i hemsjukvården ringer ni som vanligt om.</a:t>
            </a:r>
            <a:endParaRPr lang="sv-S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v-SE" sz="1800" dirty="0"/>
              <a:t>Patienten skall inte vara akut sjuk</a:t>
            </a:r>
            <a:br>
              <a:rPr lang="sv-SE" sz="1800" dirty="0"/>
            </a:b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Då ringer ni 112.</a:t>
            </a:r>
          </a:p>
          <a:p>
            <a:r>
              <a:rPr lang="sv-SE" sz="1800" dirty="0"/>
              <a:t>Gäller ett enstaka hembesök</a:t>
            </a:r>
            <a:br>
              <a:rPr lang="sv-SE" sz="1800" dirty="0"/>
            </a:b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Alltså inte ett uppdrag som kräver flera återkommande besök.</a:t>
            </a:r>
            <a:endParaRPr lang="sv-S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v-SE" sz="1800" dirty="0"/>
              <a:t>Ej enbart rådgivning</a:t>
            </a:r>
            <a:br>
              <a:rPr lang="sv-SE" sz="1800" dirty="0"/>
            </a:b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För enbart rådgivning ringer ni till 1177.</a:t>
            </a:r>
          </a:p>
          <a:p>
            <a:r>
              <a:rPr lang="sv-SE" sz="1800" dirty="0"/>
              <a:t>Patienten skall vara över 18 år</a:t>
            </a:r>
          </a:p>
          <a:p>
            <a:r>
              <a:rPr lang="sv-SE" sz="1800" dirty="0"/>
              <a:t>Patienten skall ha stora svårigheter att ta sig till vårdinstans </a:t>
            </a:r>
          </a:p>
          <a:p>
            <a:r>
              <a:rPr lang="sv-SE" sz="1800" dirty="0"/>
              <a:t>Ni kan bara ge uppdrag på jourtid </a:t>
            </a:r>
            <a:br>
              <a:rPr lang="sv-SE" sz="1800" dirty="0"/>
            </a:b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Jourtid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efter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17 på vardagar till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08 nästkommande vardag samt dygnet runt helger och storhelger. Övrig tid ringer ni patientens vårdcentral.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15" y="2050574"/>
            <a:ext cx="3901440" cy="3901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7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02027" y="116647"/>
            <a:ext cx="10021956" cy="1325563"/>
          </a:xfrm>
        </p:spPr>
        <p:txBody>
          <a:bodyPr>
            <a:normAutofit/>
          </a:bodyPr>
          <a:lstStyle/>
          <a:p>
            <a:r>
              <a:rPr lang="sv-SE" sz="3200" b="1" dirty="0"/>
              <a:t>När kontaktar jag vem?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3" y="1643239"/>
            <a:ext cx="2991979" cy="468471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991680" y="4062428"/>
            <a:ext cx="870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Patientens problem kan inte vänta till nästkommande dag men kan lösas med ett sjuksköterskebesök, se exempel nästa bild </a:t>
            </a:r>
            <a:r>
              <a:rPr lang="sv-SE" dirty="0">
                <a:solidFill>
                  <a:schemeClr val="accent4">
                    <a:lumMod val="75000"/>
                  </a:schemeClr>
                </a:solidFill>
              </a:rPr>
              <a:t>– assistansuppdrag till kommunens sjuksköterska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985053" y="2293311"/>
            <a:ext cx="54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Är patienten akut dålig? </a:t>
            </a:r>
            <a:r>
              <a:rPr lang="sv-SE" dirty="0">
                <a:solidFill>
                  <a:srgbClr val="FF0000"/>
                </a:solidFill>
              </a:rPr>
              <a:t>– Ring 112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994993" y="5242418"/>
            <a:ext cx="83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Räcker det med rådgivning på telefon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– Kontakt med 1177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994993" y="4809274"/>
            <a:ext cx="633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Kan det vänta till nästa dag?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– Kontakt med patientens vårdcentral</a:t>
            </a:r>
          </a:p>
        </p:txBody>
      </p:sp>
      <p:cxnSp>
        <p:nvCxnSpPr>
          <p:cNvPr id="12" name="Rak 11"/>
          <p:cNvCxnSpPr>
            <a:endCxn id="6" idx="1"/>
          </p:cNvCxnSpPr>
          <p:nvPr/>
        </p:nvCxnSpPr>
        <p:spPr>
          <a:xfrm>
            <a:off x="2733261" y="2477977"/>
            <a:ext cx="251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2753141" y="4285580"/>
            <a:ext cx="251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2753141" y="4993940"/>
            <a:ext cx="251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2739888" y="5427084"/>
            <a:ext cx="251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3014872" y="3137045"/>
            <a:ext cx="8097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Är du osäker på vilken vård som är rätt för patienten? Patienten är inte akut sjuk men du är osäker på om det kan vänta till nästkommande dag </a:t>
            </a:r>
            <a:r>
              <a:rPr lang="sv-SE" dirty="0">
                <a:solidFill>
                  <a:schemeClr val="accent4">
                    <a:lumMod val="75000"/>
                  </a:schemeClr>
                </a:solidFill>
              </a:rPr>
              <a:t>– assistansuppdrag till kommunens sjuksköterska</a:t>
            </a:r>
          </a:p>
        </p:txBody>
      </p:sp>
      <p:cxnSp>
        <p:nvCxnSpPr>
          <p:cNvPr id="17" name="Rak 16"/>
          <p:cNvCxnSpPr/>
          <p:nvPr/>
        </p:nvCxnSpPr>
        <p:spPr>
          <a:xfrm>
            <a:off x="2792899" y="3327505"/>
            <a:ext cx="251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nkebubbla 3"/>
          <p:cNvSpPr/>
          <p:nvPr/>
        </p:nvSpPr>
        <p:spPr>
          <a:xfrm>
            <a:off x="194706" y="1739307"/>
            <a:ext cx="3975370" cy="1329446"/>
          </a:xfrm>
          <a:prstGeom prst="cloudCallout">
            <a:avLst>
              <a:gd name="adj1" fmla="val 45830"/>
              <a:gd name="adj2" fmla="val 5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Anna har ramlat och fått ett sår på benet</a:t>
            </a:r>
          </a:p>
        </p:txBody>
      </p:sp>
      <p:sp>
        <p:nvSpPr>
          <p:cNvPr id="11" name="Tankebubbla 10"/>
          <p:cNvSpPr/>
          <p:nvPr/>
        </p:nvSpPr>
        <p:spPr>
          <a:xfrm>
            <a:off x="2414871" y="62711"/>
            <a:ext cx="3644629" cy="1562910"/>
          </a:xfrm>
          <a:prstGeom prst="cloudCallout">
            <a:avLst>
              <a:gd name="adj1" fmla="val 21659"/>
              <a:gd name="adj2" fmla="val 80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Unos kateter har ramlat ut</a:t>
            </a:r>
          </a:p>
        </p:txBody>
      </p:sp>
      <p:sp>
        <p:nvSpPr>
          <p:cNvPr id="12" name="Tankebubbla 11"/>
          <p:cNvSpPr/>
          <p:nvPr/>
        </p:nvSpPr>
        <p:spPr>
          <a:xfrm>
            <a:off x="58189" y="3708374"/>
            <a:ext cx="3657600" cy="1903379"/>
          </a:xfrm>
          <a:prstGeom prst="cloudCallout">
            <a:avLst>
              <a:gd name="adj1" fmla="val 69783"/>
              <a:gd name="adj2" fmla="val -49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Elsa har ett operations sår där förbandet läcker.</a:t>
            </a:r>
          </a:p>
        </p:txBody>
      </p:sp>
      <p:sp>
        <p:nvSpPr>
          <p:cNvPr id="14" name="Tankebubbla 13"/>
          <p:cNvSpPr/>
          <p:nvPr/>
        </p:nvSpPr>
        <p:spPr>
          <a:xfrm>
            <a:off x="7986498" y="2404030"/>
            <a:ext cx="4071731" cy="1790283"/>
          </a:xfrm>
          <a:prstGeom prst="cloudCallout">
            <a:avLst>
              <a:gd name="adj1" fmla="val -70366"/>
              <a:gd name="adj2" fmla="val -14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Siv har bränt sig på sin hand med varmt vatten</a:t>
            </a:r>
          </a:p>
        </p:txBody>
      </p:sp>
      <p:sp>
        <p:nvSpPr>
          <p:cNvPr id="15" name="Tankebubbla 14"/>
          <p:cNvSpPr/>
          <p:nvPr/>
        </p:nvSpPr>
        <p:spPr>
          <a:xfrm>
            <a:off x="4170076" y="4870611"/>
            <a:ext cx="4552238" cy="1879242"/>
          </a:xfrm>
          <a:prstGeom prst="cloudCallout">
            <a:avLst>
              <a:gd name="adj1" fmla="val -8767"/>
              <a:gd name="adj2" fmla="val -8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Björn har ett gammalt sår som han lagt om själv med hushållspapper och silvertejp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454197" y="2171827"/>
            <a:ext cx="2548776" cy="18610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Exempel på vad som kan vara assistans-uppdrag</a:t>
            </a:r>
          </a:p>
        </p:txBody>
      </p:sp>
      <p:sp>
        <p:nvSpPr>
          <p:cNvPr id="9" name="Tankebubbla 8"/>
          <p:cNvSpPr/>
          <p:nvPr/>
        </p:nvSpPr>
        <p:spPr>
          <a:xfrm>
            <a:off x="6686448" y="434175"/>
            <a:ext cx="4071731" cy="1391450"/>
          </a:xfrm>
          <a:prstGeom prst="cloudCallout">
            <a:avLst>
              <a:gd name="adj1" fmla="val -53310"/>
              <a:gd name="adj2" fmla="val 74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Svens kateter läcker</a:t>
            </a:r>
          </a:p>
        </p:txBody>
      </p:sp>
    </p:spTree>
    <p:extLst>
      <p:ext uri="{BB962C8B-B14F-4D97-AF65-F5344CB8AC3E}">
        <p14:creationId xmlns:p14="http://schemas.microsoft.com/office/powerpoint/2010/main" val="10034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287" y="365125"/>
            <a:ext cx="11360425" cy="1325563"/>
          </a:xfrm>
        </p:spPr>
        <p:txBody>
          <a:bodyPr>
            <a:normAutofit/>
          </a:bodyPr>
          <a:lstStyle/>
          <a:p>
            <a:r>
              <a:rPr lang="sv-SE" sz="3200" dirty="0"/>
              <a:t>Hur gör jag om jag behöver hjälp av hemsjukvårdens sjuksköterska 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Ring Hemsjukvårdens sjuksköterska på telefonnummer: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1800" b="1" dirty="0">
                <a:solidFill>
                  <a:srgbClr val="0070C0"/>
                </a:solidFill>
              </a:rPr>
              <a:t>                       </a:t>
            </a:r>
            <a:r>
              <a:rPr lang="sv-SE" sz="4000" b="1" dirty="0" err="1">
                <a:solidFill>
                  <a:srgbClr val="0070C0"/>
                </a:solidFill>
              </a:rPr>
              <a:t>xxx-xxx-xx-xx</a:t>
            </a:r>
            <a:endParaRPr lang="sv-SE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2400" dirty="0"/>
              <a:t>OM sjuksköterskan har mycket att göra med sina egna patienter i Hemsjukvården så kan sjuksköterskan säga NEJ till att ta uppdraget.</a:t>
            </a:r>
          </a:p>
        </p:txBody>
      </p:sp>
      <p:pic>
        <p:nvPicPr>
          <p:cNvPr id="6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119">
            <a:off x="2136755" y="2329762"/>
            <a:ext cx="2624797" cy="29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9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ssk Lysekil 20171115" id="{06B7495F-4CED-4F45-9F6A-1C3AABA275D0}" vid="{2678C681-0717-4CDE-A57D-7E2C59AFEC1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50611</TotalTime>
  <Words>1429</Words>
  <Application>Microsoft Office PowerPoint</Application>
  <PresentationFormat>Bredbild</PresentationFormat>
  <Paragraphs>120</Paragraphs>
  <Slides>18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Segoe Print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Vilka patienter kan vi kontakta hemsjukvården om? </vt:lpstr>
      <vt:lpstr>När kontaktar jag vem?</vt:lpstr>
      <vt:lpstr>PowerPoint-presentation</vt:lpstr>
      <vt:lpstr>Hur gör jag om jag behöver hjälp av hemsjukvårdens sjuksköterska ?</vt:lpstr>
      <vt:lpstr>Rapportera till sjuksköterskan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Olsson</dc:creator>
  <cp:lastModifiedBy>Maria Klingberg</cp:lastModifiedBy>
  <cp:revision>330</cp:revision>
  <cp:lastPrinted>2017-03-01T10:23:50Z</cp:lastPrinted>
  <dcterms:created xsi:type="dcterms:W3CDTF">2015-02-24T09:23:21Z</dcterms:created>
  <dcterms:modified xsi:type="dcterms:W3CDTF">2022-10-05T08:14:21Z</dcterms:modified>
</cp:coreProperties>
</file>